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9" r:id="rId2"/>
    <p:sldId id="257" r:id="rId3"/>
    <p:sldId id="300" r:id="rId4"/>
    <p:sldId id="303" r:id="rId5"/>
    <p:sldId id="260" r:id="rId6"/>
    <p:sldId id="301" r:id="rId7"/>
    <p:sldId id="293" r:id="rId8"/>
    <p:sldId id="304" r:id="rId9"/>
    <p:sldId id="294" r:id="rId10"/>
    <p:sldId id="307" r:id="rId11"/>
    <p:sldId id="317" r:id="rId12"/>
    <p:sldId id="318" r:id="rId13"/>
    <p:sldId id="319" r:id="rId14"/>
    <p:sldId id="297" r:id="rId15"/>
    <p:sldId id="305" r:id="rId16"/>
    <p:sldId id="298" r:id="rId17"/>
    <p:sldId id="306" r:id="rId18"/>
    <p:sldId id="316" r:id="rId19"/>
    <p:sldId id="308" r:id="rId20"/>
    <p:sldId id="309" r:id="rId21"/>
    <p:sldId id="310" r:id="rId22"/>
    <p:sldId id="312" r:id="rId23"/>
    <p:sldId id="313" r:id="rId24"/>
    <p:sldId id="314" r:id="rId25"/>
    <p:sldId id="315" r:id="rId26"/>
  </p:sldIdLst>
  <p:sldSz cx="9144000" cy="6858000" type="screen4x3"/>
  <p:notesSz cx="9232900" cy="6934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Microsoft Office User" initials="Office [6]" lastIdx="1" clrIdx="5">
    <p:extLst/>
  </p:cmAuthor>
  <p:cmAuthor id="7" name="Microsoft Office User" initials="Office [7]" lastIdx="1" clrIdx="6">
    <p:extLst/>
  </p:cmAuthor>
  <p:cmAuthor id="8" name="Microsoft Office User" initials="Office [8]" lastIdx="1" clrIdx="7">
    <p:extLst/>
  </p:cmAuthor>
  <p:cmAuthor id="9" name="Microsoft Office User" initials="Office [9]" lastIdx="1" clrIdx="8">
    <p:extLst/>
  </p:cmAuthor>
  <p:cmAuthor id="10" name="Microsoft Office User" initials="Office [10]" lastIdx="1" clrIdx="9">
    <p:extLst/>
  </p:cmAuthor>
  <p:cmAuthor id="11" name="Microsoft Office User" initials="Office [11]" lastIdx="1" clrIdx="10">
    <p:extLst/>
  </p:cmAuthor>
  <p:cmAuthor id="12" name="Microsoft Office User" initials="Office [12]" lastIdx="1" clrIdx="11">
    <p:extLst/>
  </p:cmAuthor>
  <p:cmAuthor id="13" name="Microsoft Office User" initials="Office [13]" lastIdx="1" clrIdx="12">
    <p:extLst/>
  </p:cmAuthor>
  <p:cmAuthor id="14" name="Microsoft Office User" initials="Office [14]" lastIdx="1" clrIdx="13">
    <p:extLst/>
  </p:cmAuthor>
  <p:cmAuthor id="15" name="Microsoft Office User" initials="Office [15]" lastIdx="1" clrIdx="1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83929" autoAdjust="0"/>
  </p:normalViewPr>
  <p:slideViewPr>
    <p:cSldViewPr>
      <p:cViewPr>
        <p:scale>
          <a:sx n="93" d="100"/>
          <a:sy n="93" d="100"/>
        </p:scale>
        <p:origin x="-9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9440" y="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A3DF8-326D-4AE6-A8B1-F92835CE3EA5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06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9440" y="658606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247DF-668C-4EBC-B18B-976BA6B88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9840" y="0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34C596A-8A50-4C8C-A324-EC16E0FA4B04}" type="datetimeFigureOut">
              <a:rPr lang="en-CA" smtClean="0"/>
              <a:t>10/10/2017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2900" y="519113"/>
            <a:ext cx="34671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290" y="3293746"/>
            <a:ext cx="7386320" cy="31203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7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9840" y="6586287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7E2505F7-1780-4E98-A996-064B66B639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87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72142-A068-4466-AB2C-ADF35AD374B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70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0DB8-CAA1-4F85-AAF3-4A8E3A315D08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8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46CC-1E1A-404F-B932-EEDF0BAF5C3C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DE1D-8B8F-4108-9500-8922C35F1D0F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4E7D-5686-43B8-B2EA-54B5C36AD91F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F84B-D6E8-4599-B49E-964C1805EEFE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2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6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EE4-5245-47E7-BF61-EC2BC970938F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324600" y="6096000"/>
            <a:ext cx="2362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26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8948-B88A-47F8-B2D0-41E14025F123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6380-AFF2-41AE-B2A3-C2F611545F3B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2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C6A6-3228-49AD-923D-CA3E047A3D47}" type="datetime1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0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300F-054F-4412-914C-ABA7DCEF3638}" type="datetime1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9466-F181-4515-9C40-283E0B00F9CF}" type="datetime1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2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6D82-98BE-4BAA-A1CC-01277DFC8575}" type="datetime1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4E5EA96-1DFD-4B76-B9B8-24FFEE206C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8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08C10-9EC4-472C-BF64-F3EEA6848AC6}" type="datetime1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EA96-1DFD-4B76-B9B8-24FFEE206CEE}" type="slidenum">
              <a:rPr lang="en-US" smtClean="0"/>
              <a:t>‹#›</a:t>
            </a:fld>
            <a:endParaRPr lang="en-US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55419" y="6040582"/>
            <a:ext cx="9067800" cy="838200"/>
            <a:chOff x="76200" y="228600"/>
            <a:chExt cx="9067800" cy="838200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28600"/>
              <a:ext cx="2362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57330" y="440025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22" t="8182" r="10323" b="9091"/>
            <a:stretch/>
          </p:blipFill>
          <p:spPr bwMode="auto">
            <a:xfrm>
              <a:off x="2057400" y="293370"/>
              <a:ext cx="7086600" cy="69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818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362200" y="1110796"/>
            <a:ext cx="62484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/>
              <a:t>Grizzly-PAW: Grizzly Population Assessment in </a:t>
            </a:r>
            <a:r>
              <a:rPr lang="en-US" sz="2800" dirty="0" err="1"/>
              <a:t>yelloWhead</a:t>
            </a:r>
            <a:r>
              <a:rPr lang="en-US" sz="2800" dirty="0"/>
              <a:t>: Integrated Approaches </a:t>
            </a:r>
            <a:r>
              <a:rPr lang="en-US" sz="2800" dirty="0" smtClean="0"/>
              <a:t>Toward Conserving </a:t>
            </a:r>
            <a:r>
              <a:rPr lang="en-US" sz="2800" dirty="0"/>
              <a:t>Grizzly Bears On A Human-Dominated Landscape Of Western Alberta</a:t>
            </a:r>
            <a:r>
              <a:rPr lang="en-US" sz="2800" dirty="0" smtClean="0"/>
              <a:t>.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Annual General Meeting – 1</a:t>
            </a:r>
          </a:p>
          <a:p>
            <a:pPr marL="0" indent="0" algn="ctr"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Nicholas Coops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October 11</a:t>
            </a:r>
            <a:r>
              <a:rPr lang="en-US" sz="2400" baseline="30000" dirty="0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2017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2" descr="data:image/jpeg;base64,/9j/4AAQSkZJRgABAQAAAQABAAD/2wCEAAkGBxQSEhUUEhQWFRQUFxcXFxcVFRUaGBwcGhgYGBoeGBcYHCgiGBolGxgYITIhJSkrLi4uGCAzODMsNyktLisBCgoKDg0OGxAQGywkICYvLzcvLSwsLCw0LzQ0LCwsLCwsLCwsLCwsLCwsLCwsLDQsLCwsLCwsLCwsLCwsLCwsLP/AABEIAI8BYAMBEQACEQEDEQH/xAAcAAEAAgIDAQAAAAAAAAAAAAAABgcFCAECBAP/xABOEAACAQMABgYFCAcGBAQHAAABAgMABBEFBgcSITETQVFhgZEiMlJxoQgUI0JykqKxF1NUYpPB0jOCssLR0zRjs/BDpMPjFiREc3SUo//EABsBAQACAwEBAAAAAAAAAAAAAAAFBgEDBAIH/8QANhEBAAIBAgQEAwgBBAIDAAAAAAECAwQRBRIhMQZBUWETIrEycYGRocHR4WIUFTPwFlIjQnL/2gAMAwEAAhEDEQA/ALxoFAoFB8p7hUUs7BVHNmIAHvJrEzERvL1WtrztWN5Q3TO0aCMkQKZm7fVT7x4nwGO+uHLr8deleqc0vh/UZeuSeWP1/JENIa+3kvqusQ7I1GfvNk+WK4b6/Lbt0T+Dw9pMf24m0+7B3OlZ5PXmlbPtSOR5ZxXNbPkt3tKSpodPT7OOsfhDyE558a1zO7qrWI6Q7xzsvqsy/ZYj8qzW817S8Xw47/arE/fDJWes13F6lxJ7mbfHk+a3V1WWvaziy8J0eX7WOPw6fRJdGbS5l4TxLIO1PQbyOQfhXZj4lMfbhD6nwzSeuG2339U40HrTbXXCOTD/AKt/RfwB9bwzUhi1OPJ9mVc1XDtRpf8Akr09fJms1vcLmgUCgUCgUCgUCgUCgUCgUCgUCgUCgUCgUCgUCgUCgUCgUCgUCgjOtWuMVnlB9JMRwQHl3ufqju51y6jVVxdO8pXh3CcusnftX1/j1VTprTk1229M+R1IOCL7l/meNQubPfJPzSu2j4dg0tdqR19Z7sbWh3uaBQKBQKBQB+XEVmJmOsMTWJjaUz1Y1+lhwlzmWPlvc5F8frj38e+pDT6+1flv1hW+IcApl3vp/ln08p/haNhepMgkiYOjciP++B7qmK2i0bwp2XFfFaaXjaYemvTWUCgUCgUCgUCgUCgUCgUCgUCgUCgUCgUCgUCgUCgUCgUCgg+vWuXzfMFuQZiPSbmIwfzfu6uZ6hXBq9XFI5a9/on+D8HnUz8XL9j6/wBKrdySSSSSckk5JJ6yTzNQkzMzvK80pWleWsbQ4rD0UCg4oJBqnqw170uDurGpw3UZCPRHu6z4dtdel005d5/7uh+K8VjR8kR1mZ/RgpYyrFWBDKSCDzBBwRXLas1naUrjyVyVi1e0utYeygUCgy+rWsMtlJvJ6SN68ZPBvd2N3106fU2xT07IziXDcesp16W8pXTojScdzEssRyreYPWGHURU/jyVyV5qvn2o099PknHeNph7a9tJQKBQKBQKBQKBQKBQKBQKBQKBQKBQKBQKBQKBQKBQKCM686yfM4sIR00mQg7O1j3D88Vy6rURir07yleE8OnWZev2Y7/x+KmXckkkkkkkk8yTxJJ7c1X5mZneX0OlK0iK1jaIcVh6KBQKDvbws7KiDeZiFUdpJwK9UrNpiIa8uWuOk3tO0QvXVvQ62tukI4kDLH2mPrH/AL6gKsmHFGOkVh8z1uqtqs1slvP9IQPajoLccXSD0Xwsnc31W8Rw94HbUbxDBtPxIWXw7rt4/wBPfvHWP3j8EDqLWsoFAoFBntTtYms5skkxPgSL+TAe0PiOHZXXpNROK3XtKH4vw2NXj3r9qO3v7LshlDKGUghgCCORB4gip+JiY3h8+mJiZiXessFAoFAoFAoFAoFAoFAoFAoFAoFAoFAoFAoFAoFAoPlczKis7HCqCzE9QAyTWJmIjeXqlZtaKx3lRGsGlmu53lbkThB7KD1R/M95NVzPmnJebPpPDtHXS4IpHfz+9jq0O8oFB3hcKylhkBgSDyIByR4ivVNuaN2vNW1scxWdp2nZZGltnEbjftZNzIyEfLIc8eDcx45qXycPrbrSdlO0viLLjnlzxzbefaTULVCSCZprlAGj9GMZBBJHFxjuOBnB4mmj0s47Ta/4HGeMU1GOuLDPSes/tCwqklaeTSdgk8TxSDKuCD2+8d4PHwrzekXrNZbMOW2HJGSneFXWGzq5eRhIVjRWI3zxLAHgVUHke8ioenDrzbr0hcc3iTBWkTSN7bdvR2131fgsoYljy0sjkl3PHdUccAcAMsOrqrOrwY8NIivf1Y4Pr9RrdRa152rEdo7dUMqNWYoFBxQWbst05vI1q54xjejz7OeI8CfI91TOgz81eSfJSvEOh+HkjPWOlu/3/wBrBqSVooFBBNsus0thYCS3cpNJKkaMApxwZ2OGBHqoRy+tQUZ+ljS/7Yf4UH+3QTDZPtEvrrSUUF1cGSOVZAFKRL6Sozg5RQfqnzoM/ty13ubGW2is5uiZkd5MLGxIJVU9dTjislBGtmOvWlL7SUEEtyzxEs0g6OEeiqM3EhAQCQo4dtBsBcTrGjO7BUQFmZjgAAZJJPIADNBQOuu2+d3aPRwEUQOBMyhpH7wrcEB7CCeXLlQV9da8aRkOWvrnP7s0ijyUgUHu0RtK0nbsCt3I4BGVmPSqe47+SPAg0GyOz7WkaTs0uAu42Skig5AdeeD2EEEe+gwm2jWeawsUe2fcmkmVFbCnACszHDAg+qBy+tQUh+ljS/7Yf4UH+3QP0saX/bD/AAoP9ugmOybXbSd/pKOKa5LwqsjyL0cIyFUgcVQH12TroLm1u0mbWyuZx60UMjL9oKd38WKDWj9LGl/2w/woP9ugfpY0v+2H+FB/t0HePa1pYEH52T3GGDH+CgujZDr++lI5VnRVmg3clAQjq+9ggEndYbpyOXEY7AE50npCO3ieaZwkcY3mZuQH8z1ADiTQUHrjtvuJWKWAEEQ5SMqtK3fg5VB3YJ7xQQK5120jId5r66z+7PIo8ApAFBm9XdrOkrV1LTG4jHrRz+lkdeJPWU45HJHcaDZXVrTUd7bRXMXqSrvAHmDnDKcdYYEeFBG9qWlejt1hU+lMeP2FwT5kqPOuDX5eXHyx5p7w/pfi6ick9q/VVFQa+OaBQKDigvLUq86aygbOSE3D709A/lVk01+bFWXzPieH4OqyU9/r1ZvFb3C5oFBxigqTand792qdUUYHixLH4btQvEbb3iPRd/DeHl09r+s/RDajljc0CgUHs0NpA288cy/UYEjtXkw8VJrbgyTjvFnJrtNGowWxz5x0+/yX9DIGUMpyGAIPcRkVZYnfq+Y2rNZmJd6ywUFEfKV0lmS0twfVWSVh9ohEP4H86ClkjJBIBwoye4ZA4+JA8aCQ7N7zodKWT/8APjQ+5z0Z+DUGb246S6bS8w6oVjiHgu+343YeFBI/k3aN3rm5n/VRLGPfI2fPEfxoJ9t3vWi0TIEyOlkjjYjqUksePYdzHjig1foLX1O2g6OjsPmF3aFA6MjzQrG5bez9IwbiHGeB9LGBjsAZnVzZvoG//wCFvrl257hkhWThz+jaANjvxigtTUvVOHRkDQW7SMjSGQmUqWyQq81VRjCjqoKh+UnpLM9rbg/2cbysOr6Rgq+P0bedBTcSgkAnAJGTjOB24HOguMHVPsl/85QWFsz0JooBrzRiOAwaEu5m4gFGYASHlkLx7qDx7ftI9Fopk655Y4/AEyHw+jA8aDWWgufaRZaJttFRwxC3a+CQKrQ7hk3l3ekeQoeRAf1uZYdnAKXoNi/k+6syW1tLcyqVN0U3FYYPRpvYbB4jeLHHcoPXQRb5QutLPcJYxtiOFVeUA+tIwyobuVCCO9+4UFR2ls0siRoMu7KijtLEAfE0GxumdktqujHht4Fe7CLuylsO0gIySzHAU8fR5Y76CrP0N6W/UJ/Gi/qoL02VaCmsdHRwXACyq0hKhgwAZyRxXhy4+NBCNo990l869USqg9+N5vi2PCoLX35su3ovvh7B8PSRfztKMVwp0oFBI9H6mzzWvziPBJJ3Y+tlHWD25zw667aaK98fPH5ITNxvBh1XwbdvX3R1lIJBBBBwQRgg9hB5GuOYmJ2lMVvFo3r1haOyW7zBLFn+zcMB3OP9Vapnh198c19FK8SYeXUVvHnH0TupFXSgUHBoKF1lu+mu55OppGA9y+iPgoquam/NltL6XwzD8LSY6+316udAaBmvH3YhwHrOfVX3nrPcKYNPfLO0dvV51/EcOkrved58odNP6Ka1neFuO7xVsY3lPI/y94Nec+GcV+WWzQa2urwxkj8faWPrS7SgUFz7PL7pbGLPOPMZ/un0fwlasOjvz4ofOeM4fhay8R2nr+aTV1IsoNWNt2kem0vOPqwiOJf7qhm/GzUHGz3QgnstLykf2VoAOzO90xx3/QDzoIZYXRiljkHON1ce9WDD8qD0afv/AJxdTz/rpZJOPVvuWx8aDYL5POjuj0a0p5zzOw+ygCD8QegsDWDQsV7byW8670cgwcHBBByCp6iCAaCjdYNg9ymTZzpMvHCyfRv3DPFWPf6NBWun9W7qyYLdQPETyLD0TjnuuMq3gaDHWty8bq8bFHUhlZTggjkQRyNBuTqrftcWVtPJ68sEUjY5ZZAxwOzJoNaNs2kun0vckHKxFYl7txQGH39+gjWgdBz3svQ20ZkkILboKjgOZyxAHnQST9E2l/2M/wAa3/3KDYbZroNrLRtvBIN2RVLSDIOGdmcjK8Djexw7KCrvlKaSzJaW4Pqo8rD7RCKfwP50FLxRlmCqMsxAAHMk8ABQe7TOg7i0YLcwyQswyodSMjkcHkaDvq7pprOZZVjikKkHdmjV14dm8Mqe8YNBuRYXAkjSQDAdFYDs3gD/ADoNRNoN2ZdJ3rt+0SqPcjlF/CooPfsjshNpezVhkK5k8Y0aQfiUUGzWsOtVpY7nzuZYuk3tzIY53cZ9UHlvDzoMMdqeif2xPuS/0UExU540Gv2mJ+kuJn9qWQ+Bc4+GKrOe3NktPu+n6HHyafHX0iPo88BUMpcZQMCw48VzxHDuzXmm3NG7dm5/h25O+3Ras2zm0cZRpUzxG64I/EDUzPD8NusbqRTxFrKTtbafw/hjpdlwyN25O7kZDRgnHXghuBx3Vrnhtd+kuqvifJyzFscb+0rAtoFRVRRhVAUAdQHAfCpKKxEbQrFrTa02t3lHta9T4rwF1xHMBwcDge5x9Yd/MfCubUaWuWN/NKcO4tl0k7d6ecfx6ItqDby2d+9vMu4ZIzjsYoQQVPWMFq5NHS+LLNLeaX41mxavSVz4p32nr7b+qzxUqqbmgUHh05edDbyy/q43bxAOPjXjJblrMt2mxfFzUxx5zCrdUdSJLnEk29HDz/ff7PYp9ry7ah9PorZPmv0hcuJccpp4+Fg62/SP5WvYWUcKCOJAiLyA/wC+J76maUikbVUrLlvlvN7zvMsFrhqmL7oyHEboSN7d3sqeojI68Ece3trn1OmjNEeUpHhnFL6KbbRvE+TD2+zCEevPI32Qij4hq0V4bjjvMpC/ibUT9mtY/OWF181dtrOKPog3SSOeLOT6Kjjw5cyvVXPrNPixUjl7y7+C8R1WszW+JPyxHlEd0KqNWdZWyGf0LiPsdH+8pX/JUzw23yTHupnifHtlpf1jb9Vh1JKw6yOFBJ4ADJPcKDSvTV984uJpjzmlkk4/vsW/nQX7sS0JnQs2f/q2nH93c6HHmH86DXY0HFBuFs/0b820baRYwVhQsP3nG+34mNBQm3GGeHS0zFnVJljeMhmAIEaocdWQynh7u2giOr2sc1pcxXCkuYmDbrsxU9RB49hNBnNom0abS3Rq0awxRksEUliWIxlmIHIcAABzPOgxuouqM2k7lYYwQgIM0nUiZ4kn2iAQo6z3AkBtwipBEAAFjiTAHUFRf5AUGl2lLwzTSytzlkeQ+92LH86D06v6fuLGQy2shikKlCwVG9EkEjDAjmo8qCRfpW0t+2N/Cg/ooNl9UXlaytmuGLTNDG0hIUHeZQxGFAHDOOHZQa3bbNI9Npef2YQkQ/uqC342agxuzDRvzjStnH1CUSH3RAynPcdzHjQWD8paX6WyXsSY+bRj/LQUrQbvWkW4iqPqqo8gBQar7X9XntNJTkqejuHaeNscDvnecA9qsSMdmO0UEZ0DpiWzuI7iBgssRJUkAjiCpBB5gqSPGg9etetNzpGbprlwzBd1VUYVRzwq+/jnn8KCXbHdQpL24S5lUi1hYMSRwkZTkIvaMj0jy4Y5mg2aoNcmOfGqpM7vrNa7RtDijK8tS77prKBuZCbje9PQP5Z8asmmvz4ol8z4lh+Dqr09/qzlb3CUCg+MlqrFWZQWQ5UkcQcEHB6uBI8axtHdmLTETEPsKyw8Olr3ohGfbljj4/vsAa8Xvy7NuHF8SZj0iZ/J7RXtqfO5t1kXddQynGQRkHBBGR7wKxMRPSWa2ms7xL6AVlhzQKBQVHtSvd+7EY5RRgf3n9I/DdqE4jffJFfRd/DeDl085P8A2n6IdUesafbIT9LcfYj/AMTVK8M72VTxRHy4595/ZZ9SyoPjeWwljeNs7rqyNgkHDAg4I4g4PMUEI/Q7on9mb+PP/XQTDQuiorSBIIF3IowQq5JxkknieJ4knjQRGTZDoliWNu2SST9NN18fboOv6HdE/szfx5/66CeKuBjsoMbp/V+2vY+iuollTmN7OQe1WGCp7wRQQG72FaOZsq9zGPZWRCPDfjJ+NB99HbEdGRnLiabuklwP/wCQWgn+jNGQ20YjgjSKMclRQo9+BzPfQfS/tFmieKTJSRGRgCQd1gVOCOI4HmKCE/od0T+zN/Hn/roH6HdE/szfx5/66B+h3RP7M38ef+ugnargADkOFBC77ZRouaR5ZIGaSV2dz00wyzEsxwHwMkmg9mruzywsZhPbQlJApXJkkbg3PgzEeNB6NaNSLPSLI93EZGjBVcSSLgE5PqMM0GE/Q7on9mb+PP8A10E8AoMfp3QVveRGK6iWVOeGHEHGMqw4q2CeIIPGgr+72FaOdsq9zGPZWRCPDfQn40GR0Nsc0ZbkMYnnYcQZ33h4ooVT7iDQT2KJVAVQFVRgAAAADqAHIUHeg11uI912U/VYjyOKq168szD6rhvz4629Yh868xDbMxEbyuHZro+aG1ImXd33Lop9YAgcx1ZIzjvqf0WO1MfzPnvHNRizarmxzvtG0yltdiHKBQKBQQ/aRd9HHbf/AJUbH3IC354rj1luWK/fCZ4Ni+JfJ/8AiyYCuxDFAoFAoFBSWvOj5o7uV5V4SuWRhxUjkBntCgZFQGtx3rkm1vN9A4JqMV9NWlJ617wj9caaWFsgj9O5bqxGPi5/0qW4ZH2pVHxPb/jr9/7LLqVVMoFB5r7SEUC700scS+1I6oPNiBQYhdd9HE4+f2v/AOxEPiWoM7DMrgMjBlPIqQQfcRQd6D4SXkanDSICOosoPkTQdfn8X62P76/60HIv4v1iffX/AFoPuGzQc0HV3CgkkADmScAe80GDm100ehIa+tQRzHTxZHv9LhQe3RmnrW54W9xDMRzEcqOR7wpyKDI0HzmmVOLMFH7xA/Og+Xz+L9bH99f9aD6Q3KPwV1bHssD+VAluUTgzqpPtMB+dBxHdxscK6E9gYE+QNB9qDgmgw15rbYxMVkvLZGHNWnjDD3jeyKDvYa0WU7bsN3byMfqpNGW+6Dmgy9BQ+tlr0V7cL/zCw9z+mP8AFVc1VeXLaH0jhOX4mjxz7bfl0Y62uGjdXQ4ZCGU4BwR3GtNLzS3NDtzYa5aTS3aVuaoa5x3WI5MRz9mfRfvTv/d5++p3TauuXpPSVC4lwjJpJ5q9aevp96WA12IdzQKD43dysa7zcBlV8WYKPiRWJmI7vVazadofWsvKt9r9x/w6D/mN5boH5moviVvswtPhnHvOW3tELCsZd+NG9pVbzANSdZ3iFZyV5bzHpLm4uVQoGPGRt1ffus35KaTMQxFZnfbyfasvJQKD4Xl2kSF5GCooyWJ4CsWtFY3l7x47ZLRSkbzKpNc9cDd/RRDdgBzxA3nI5E+yO7n29lQmr1fxflr2XfhHB/8ASz8XJO9/p/KKVwLAtXZPa7ts7/rJDj3KAv571TnD67Yt/VRPEeXm1UVjyhOK70AUFW7XNp3zD/5W0IN0QC7HBEQIyOB4GQjiAeAGCQcig150hpCa5kMk0jyyNzZ2LMe4Z6uPIUHW+sJYSFmjeJiMgSIykjtAYDI76CR7ONcJtHXcZV26B3Amjz6DKSAWx1MBxBHHhjkSKDbeg071+0l850jdy8w0zhfsqdxfwqKDFaP0bNcMVgikmYDeKxIzkDIGSFBIGSOPfQfGaFkYq6lWU4KsCCCOYIPI0E62OaxXEGkbeFHcwzPuPFklCGB9LdPAMDg5HHgRyJoNkNaNOx2NrLcy+rEucDmxJwqjvLEDxoNU9b9c7rSMha4kO5nKxKSIl7ML1n945JoOsOpd81qbtbZ/m4UuZPRHojmwUneK9eQMUGCilKsGUlWUggqSCCORBHI0G1uyPT8t7o2KWc70qs8bMebbh4E9+6Rk9ZBoIL8pXSPoWluOtpJWH2QEX/E/lQUTQWr8nS73dIyx54SW7cO9XQj4b3nQeHb5pHpdKsg5QRRx92SDIf8AqY8KDJfJz0bv300xHCGHA+1IwA/Cr+dBe2s2n4bG3e4nJCIOQ9ZieCqo62J/1OADQawa67RbzSLMHcxQcd2CNiEx++eBkPeeHYBQR6w0NczqzQQTSqvrNHE7gcM8SoIHCg8NBsB8nzWma4Se1ndpBCFeJmJLBSSGUseYBxjPLJHLGA9+1fR27NHOOUi7h+0vEean8NRHEse0xdcfDOp3pbDPl1j8e6C1FrSA44jgRxBHMe7vrMTMTvDFqxaNpjdYup+vvKG7Pcsx/KT+rz7altNrt/lyfmp3FOBTTfLp+3nX+FjqwPEVKKvPRzQRTaVeGKzyOZli/C3Sf5K5dZflx7+8JbguH4up5f8AG302/dKImyoPURnzrpid43RVo2nZVW1iXN1GvsxA/eZv6ah+JW+eI9ly8M02wXt6ysHVKbfsrYnn0SDyGP5VKYJ3x1n2VjiFOTVZK/5T9WJ14v8Ao5rAZ53Ibwx0Z/6tadTfltT73XwzB8XFnn0p++/7JYK60Q5oMXp7TsVpHvytz9VR6zHsUfz5CtWXNXFXezq0mjy6q/Jjj+lP6yayS3r5f0YwfQjB9Ed59pu/yxUFqNTbLPsvnDuF4tHXp1t5ywtcyUcgedZiN+jza3LEzK+tW9H/ADe2ii60Qb32jxb4k1ZcNOSkVfMNZnnPnvk9ZZOtrmeTS18tvBLM/qxRvI3uRSx/Kg0x0ppB7iaSaU5kldnY97HPDsHUB2UFi/J/0CtxpBpnUMtrHvrnl0jHdQ47gHPvAoLf2ibPI9LGEyTNF0IcDdVTnf3eeT1bvxoIlFsCtwwJu5Tgg46NOODy50FoayaR+bWlxP8AqopHHvVSQPPAoNLyaCw9keulroo3MlwkjySLGsYjVTwBYtkswxklfKgius2l30jey3HR4edxuxpliOAVVGB6RwBxxxNBbGxbZtPDOt9eIYtxT0MTcHLMMF3X6oClgFPHJzgYGQknyhIZG0WDHndSeNpMezuuoz3b7J8KDWqgnOru1S9tYRbsIri3C7nRTxgjcxjdyuCVxww2aCwNUNoWiLp1iudH29tI5wGMMLREngMvuArnvGO+guKyso4V3IY0jTJO7GqquTz4KAM0GtG3nSPTaWdBygjji+HSH4yY8KCCw2DtDJMPUiaNG98gcr/02oJXsZu+j0xa8cBjIh796NwB97B8KDAa36S+c3tzPnIkmkZT+7vHd/DigvL5OWjdyxmmIwZpt0HtWNQB+J3oIl8ofWEyXcdmp9C3UO4B5ySDIyO5N3H2zQVRa27SOsaDLOyqo7SxAHxNBtNLrNo3QiQ2MsnRFIlYBYpGyCWBYlFI3mZWJ6+Oeughz6Z1VYkmNCSck9DddfhQTPZw+ipOmk0VGFxurIwSVeeSo+k59Z4d1Bm9cND/ADq1eMeuPSj+0vEefEeNaNRi+Jjmru4dqv8AS6iuTy8/uUbjt4dxquTG09X0usxMbwVhkobJVqjrpJaYjlzJB2c2T7Pav7vl2Hv0usnH8tuyA4pwSmo3yYtov+k/2t20uVlRZEO8jqGUjrB4g+VTcTExvCjXpalppaNphA9rtx9HBH7Ts33V3f8APUdxK3yxCyeGce+W9/SI/Wf6S7Vm46Szt36zEmfeFAPxFduGd8cT7IPW4/h6i9fSZ+qrNpE29fyfuLGv4Q3+aobiFt8y6eHqcujifWZT/ZzNvWEX7pdfJ2x8CKk9FO+GFW43Tk1t/fb6IptXu8XMAHOOPf8AFn/9uuTiF9slY9E14dw82nyzPn0/T+1oQybyhhyIB8+NSsTvCo2jaZhHdcNa0slCgb8zjKr1Act5j2Z6hxPxrm1OpjDHukuG8MvrL99qx3lUGktISXEhkmYu56+oDsUdQ7qgsmW2Sd7L/pdLi01OTHG0f97vNWt0FBJdn2h/nF2rEfRw4kb3/UHnx/umu7QYefJvPaEHx7WfA080ietun4ea6KnVBKCJ7VnI0ReFefRY8CyhvgTQakUF/fJrjQW12/DfMqBu3dVCVz3ZZ/I0HOmtvCQzyxRWnTJG5VZRcbofBxkDojwzy4nhQZvZ5tSbStyYBZ9EqxmRpOn3wMEADHRLxJPb1HsoPRt10j0OiZVBwZ3jiH3t9vwow8aDV2gmz7NpxooaT6RNzd3zEch93f3AQeRzwbHDge3hQQmg2Y+T/fyy6MPSszdFO8cZbJIQJGwGTzAZm93LqoM3p/aHou3kktrqcB19GSNoZnGGUHB3YyrAgjroK7l1e1c0nOsVlO8NxKW3VijnCEhSx9GWPdUYBOAV5UEE2i7PZdEmMtMkscpYIygq2VxneQk4HpDiCfDhkIXQbpavI62luJT9IIYhIT7QRd7Pjmg1C1q0l85vLmfORLNIwP7pY7vkuBQTzQWhD/8ADF9Nu+k88bD7ETxrnw3paCt9G3zwSpLGcPGwZT3jlQeag252W6O+b6KtExgmISHPPMpMhz97HhQa6bWmJ0veb3PpAPAIoHwxQefZpGjaVshIQF6dDxOBlTvKPFgo8aCzduWpLN0+k3uRuqIkSHoznmqY397tZm5UFGUGzWwHRvRaLEnXcSySeCkRDw+jJ8aCyDQVNtJ1e6GX5xGPo5T6WPqufyDc/fmoXX6fltzx2ldPD/EPiU/0956x294/pDKjlmKDKas6IN3cJF9Unec9iDn58B7yK6NNinJkiEdxTWRpdPN/PtH3r2jUKAAMADAHYKsURtD5tM7zvKrNrM+bmJPYiz95j/TURxK3zxHsufhjH/8ADe/rP0SzZxcb9hGD9Quvk5I+BFd2itvhhBcdx8mtv77T+is9cJt+9uD/AMwj7oC/yqH1c75rSuXB68ujxx7fusDZTNm0dfYmb4qp/mak+HW3xbe6reJKbavm9Yj+EN2jT79/KPYVE/CG/NjXBr7b5p9k/wCH8fLoon1mZ/b9lpaq3PSWdu2eJiTPvAwfiKmcNubHWfZS9dj+HqclfSZYbaRoXp7bpEGZIMsMcyv1x5DP92tGtw8+PeO8O/get/0+oisz8tuk/tKoKgH0FzQdooyzBVBLMQABzJPAAVmtZmdoeMmStKza07RC79UNBCzt1TgZG9KQ9rEcvcBw8O+rHp8MYqbeb5vxHW21eeck9vL7mcre4Cg8emNHJcwSwSepMjRtjnhgRkd4zmg1I1w1QudGzGOdDu5wkoB6Nx1FW5ZxzXmKDCRTsuQrMoYYbDEZHYccx3UGU1c1Yur5wltC8nHBbGEX7Tngv50GzezbUhNFW5TIeeTDTSAcCRyVc8dxcnGeZJPDOAFefKV0l/wluD+slYeSJ/6lBR4FBsztOsvmurjwL/4UVrF92SJTn34PnQay0Gz2wRQNER465ZSfvY/ICgrfbnqbPHeSXqIz2826zMoz0bBQpD45A7uQx4ccdVBWNheyQSLLE7RyIcqynBB7iKD16X0zc30ga4lknk9Vd4kn3Ko4D3AUFlbLNlE0s0dzfRmKCMh1icYeQjiMqeKpnnnieWMHNBdWvGkfm2j7qYHDJBJuk+0VKp+Iig04oNn9F6C3NWvm4HpNZSPg+3IjTf4moNYKD1aKszPNFCvOWRIx73YKPzoN1oYgihVGAoAA7gMCgpPbjs9mml+fWkZk3lAnRBl8qMK6rzYboAIHEYB48cBRrAg4OQR5gig9d5paeYBZZpZAOQkkdgPcGPCg4sNFzznEEMsp7I43f/CDQbfam6M+bWNtARho4Y1b7W6C34iaDM0Hmv7JJo2jkG8jjBH/AHyPfXm1YtG0veLJbFeL0naYUlrPq+9lLuN6SNxjfqYdh7GHWPGq/qdPOK23k+icN4lTWY9//tHeGIrmSbJ6D09NaFjDugvgEsoY4GcY7Odb8Oovi+y4Nbw3Dq9vi79PSWW/SDe+1H/DH+tb/wDcMvs4P/HNH/l+f9MFpfSklzJ0sxBfAXgMDA5cPGubNmtltzWSmj0ePSY/h4+2+/V7dDa0XFqhjhZQpYt6Sg8SAP5CtmHV5MVeWrl1nCNPqsnxMm++23SWJuJi7s7es7Mze9iSfia0WtNp3lI4scY6RSvaIiPyZTQmsk9orLCygOQTvKDxAx4Vuw6q+KNquDW8Kway0Wy77x6Tsx9/eNNI8shy7nLEDAz3Dq5VqyZJvabS7NPp64McY6doZjRmuN1bxLFGyBEzjKAniSefvNdGPW5KVisI3UcD0ufJOS++8+/9PUdoF77Uf8Mf617/ANwy+zT/AOOaP/L8/wCkXY5JOAMnkOQ9w7K4pned07WOWIh1JrEQTOy0NnmqfRYuZ1xIR9GhHqA9ZHtEdXUO88JrRaXkjnt3UnjfFvjz8DFPyx3n1/pPQKkVcc0CgUHSSIMCGAIPMEAjyNBixqvZBt4WdtvdvQRZ892gyscYUAKAAOQAAHkKDtQdSoPMCgdGOweVByRQcdGOweVByBjlQc0GLutXLSQ5ktbdz2tDGT5laD0WWi4If7GGKP8A+3Gi/wCECg9lBwRmg46Mdg8qDnFBx0Y7B5UDcHYPKg7UCg8F/oS2n4zW8Mp7ZIkY/iBoPnb6u2kfqWtumPZhjH5LQZJVAGAMDsFBzQKBQeLS2i47mMxyrvKfMHqIPURXjJjrkry2btPqMmC8XxztMKe1o1Vls2ycvCT6MgHLucfVPwPwqD1GktinfvC+cN4vj1ccs9Lenr9yP1xphzQKBQKBQKBQKDtHGWIVQWYnAAGST3AVmtZmdoeMmStKza07Qs3UvUbois10AZBgpHwITvbtb4D38pnS6KKfNfupfFeNzn3xYOlfOfX+k9AqRVxzQKBQKBQKBQKBQKBQKBQKBQKBQKBQKBQKBQKBQKBQKBQKBQdJYgwIYAgjBBGQR3g1iY3jaWYmYneEC1h2co+XtGEZ59G2dz+6ea+7iPdUdn4fW3WnSVj0PiHJj2rnjmj18/7V9pTRM1ucTRsnYSPRPuYcD51GZMF8f2oWvT67BqI3x2ifbz/J460usoFAoFAA6us8qzEb9nm1or1lJdB6j3NxgsvQxn60g9LwTmfHFduLQZL9Z6QhdZx7T4N60nmt7dvzWZq7qvBZj6NcuRxkbBY+72R3CpbDp6Yo6KhreI59XbfJPT0jszYFb3A5oFAoFAoFAoFAoFAoFAoFAoFAoFAoFAoFAoFAoFAoFAoFAoFAoFB0ljDAhgCDzBAI8jWJjfuzFprO8I7pDUazl49F0Z7YmK/h9X4VzX0eK/l+SSw8Z1mLpF949+rBXOy5P/DuHH20Vv8ACVrntw2nlMpPH4nzR9ukT928PGdl0nVcp/Cb+qtf+2f5OmPFFfPHP5/07xbLW+tcjH7sR/MvWY4b62eLeJ//AFx/nP8ATKWezS2X+0eWTuyFH4Rn41urw/FHfq4sviPVW6ViISXRmgbe3/sYUQ+1jLeLHj8a66YaU+zCJz6zPn/5LzLJVscxQKBQKBQKBQKBQKBQKBQKBQKBQKBQKBQKBQKBQKBQKBQKB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4" descr="data:image/jpeg;base64,/9j/4AAQSkZJRgABAQAAAQABAAD/2wCEAAkGBxQSEhUUEhQWFRQUFxcXFxcVFRUaGBwcGhgYGBoeGBcYHCgiGBolGxgYITIhJSkrLi4uGCAzODMsNyktLisBCgoKDg0OGxAQGywkICYvLzcvLSwsLCw0LzQ0LCwsLCwsLCwsLCwsLCwsLCwsLDQsLCwsLCwsLCwsLCwsLCwsLP/AABEIAI8BYAMBEQACEQEDEQH/xAAcAAEAAgIDAQAAAAAAAAAAAAAABgcFCAECBAP/xABOEAACAQMABgYFCAcGBAQHAAABAgMABBEFBgcSITETQVFhgZEiMlJxoQgUI0JykqKxF1NUYpPB0jOCssLR0zRjs/BDpMPjFiREc3SUo//EABsBAQACAwEBAAAAAAAAAAAAAAAFBgEDBAIH/8QANhEBAAIBAgQEAwgBBAIDAAAAAAECAwQRBRIhMQZBUWETIrEycYGRocHR4WIUFTPwFlIjQnL/2gAMAwEAAhEDEQA/ALxoFAoFB8p7hUUs7BVHNmIAHvJrEzERvL1WtrztWN5Q3TO0aCMkQKZm7fVT7x4nwGO+uHLr8deleqc0vh/UZeuSeWP1/JENIa+3kvqusQ7I1GfvNk+WK4b6/Lbt0T+Dw9pMf24m0+7B3OlZ5PXmlbPtSOR5ZxXNbPkt3tKSpodPT7OOsfhDyE558a1zO7qrWI6Q7xzsvqsy/ZYj8qzW817S8Xw47/arE/fDJWes13F6lxJ7mbfHk+a3V1WWvaziy8J0eX7WOPw6fRJdGbS5l4TxLIO1PQbyOQfhXZj4lMfbhD6nwzSeuG2339U40HrTbXXCOTD/AKt/RfwB9bwzUhi1OPJ9mVc1XDtRpf8Akr09fJms1vcLmgUCgUCgUCgUCgUCgUCgUCgUCgUCgUCgUCgUCgUCgUCgUCgUCgjOtWuMVnlB9JMRwQHl3ufqju51y6jVVxdO8pXh3CcusnftX1/j1VTprTk1229M+R1IOCL7l/meNQubPfJPzSu2j4dg0tdqR19Z7sbWh3uaBQKBQKBQB+XEVmJmOsMTWJjaUz1Y1+lhwlzmWPlvc5F8frj38e+pDT6+1flv1hW+IcApl3vp/ln08p/haNhepMgkiYOjciP++B7qmK2i0bwp2XFfFaaXjaYemvTWUCgUCgUCgUCgUCgUCgUCgUCgUCgUCgUCgUCgUCgUCgUCgg+vWuXzfMFuQZiPSbmIwfzfu6uZ6hXBq9XFI5a9/on+D8HnUz8XL9j6/wBKrdySSSSSckk5JJ6yTzNQkzMzvK80pWleWsbQ4rD0UCg4oJBqnqw170uDurGpw3UZCPRHu6z4dtdel005d5/7uh+K8VjR8kR1mZ/RgpYyrFWBDKSCDzBBwRXLas1naUrjyVyVi1e0utYeygUCgy+rWsMtlJvJ6SN68ZPBvd2N3106fU2xT07IziXDcesp16W8pXTojScdzEssRyreYPWGHURU/jyVyV5qvn2o099PknHeNph7a9tJQKBQKBQKBQKBQKBQKBQKBQKBQKBQKBQKBQKBQKBQKCM686yfM4sIR00mQg7O1j3D88Vy6rURir07yleE8OnWZev2Y7/x+KmXckkkkkkkk8yTxJJ7c1X5mZneX0OlK0iK1jaIcVh6KBQKDvbws7KiDeZiFUdpJwK9UrNpiIa8uWuOk3tO0QvXVvQ62tukI4kDLH2mPrH/AL6gKsmHFGOkVh8z1uqtqs1slvP9IQPajoLccXSD0Xwsnc31W8Rw94HbUbxDBtPxIWXw7rt4/wBPfvHWP3j8EDqLWsoFAoFBntTtYms5skkxPgSL+TAe0PiOHZXXpNROK3XtKH4vw2NXj3r9qO3v7LshlDKGUghgCCORB4gip+JiY3h8+mJiZiXessFAoFAoFAoFAoFAoFAoFAoFAoFAoFAoFAoFAoFAoPlczKis7HCqCzE9QAyTWJmIjeXqlZtaKx3lRGsGlmu53lbkThB7KD1R/M95NVzPmnJebPpPDtHXS4IpHfz+9jq0O8oFB3hcKylhkBgSDyIByR4ivVNuaN2vNW1scxWdp2nZZGltnEbjftZNzIyEfLIc8eDcx45qXycPrbrSdlO0viLLjnlzxzbefaTULVCSCZprlAGj9GMZBBJHFxjuOBnB4mmj0s47Ta/4HGeMU1GOuLDPSes/tCwqklaeTSdgk8TxSDKuCD2+8d4PHwrzekXrNZbMOW2HJGSneFXWGzq5eRhIVjRWI3zxLAHgVUHke8ioenDrzbr0hcc3iTBWkTSN7bdvR2131fgsoYljy0sjkl3PHdUccAcAMsOrqrOrwY8NIivf1Y4Pr9RrdRa152rEdo7dUMqNWYoFBxQWbst05vI1q54xjejz7OeI8CfI91TOgz81eSfJSvEOh+HkjPWOlu/3/wBrBqSVooFBBNsus0thYCS3cpNJKkaMApxwZ2OGBHqoRy+tQUZ+ljS/7Yf4UH+3QTDZPtEvrrSUUF1cGSOVZAFKRL6Sozg5RQfqnzoM/ty13ubGW2is5uiZkd5MLGxIJVU9dTjislBGtmOvWlL7SUEEtyzxEs0g6OEeiqM3EhAQCQo4dtBsBcTrGjO7BUQFmZjgAAZJJPIADNBQOuu2+d3aPRwEUQOBMyhpH7wrcEB7CCeXLlQV9da8aRkOWvrnP7s0ijyUgUHu0RtK0nbsCt3I4BGVmPSqe47+SPAg0GyOz7WkaTs0uAu42Skig5AdeeD2EEEe+gwm2jWeawsUe2fcmkmVFbCnACszHDAg+qBy+tQUh+ljS/7Yf4UH+3QP0saX/bD/AAoP9ugmOybXbSd/pKOKa5LwqsjyL0cIyFUgcVQH12TroLm1u0mbWyuZx60UMjL9oKd38WKDWj9LGl/2w/woP9ugfpY0v+2H+FB/t0HePa1pYEH52T3GGDH+CgujZDr++lI5VnRVmg3clAQjq+9ggEndYbpyOXEY7AE50npCO3ieaZwkcY3mZuQH8z1ADiTQUHrjtvuJWKWAEEQ5SMqtK3fg5VB3YJ7xQQK5120jId5r66z+7PIo8ApAFBm9XdrOkrV1LTG4jHrRz+lkdeJPWU45HJHcaDZXVrTUd7bRXMXqSrvAHmDnDKcdYYEeFBG9qWlejt1hU+lMeP2FwT5kqPOuDX5eXHyx5p7w/pfi6ick9q/VVFQa+OaBQKDigvLUq86aygbOSE3D709A/lVk01+bFWXzPieH4OqyU9/r1ZvFb3C5oFBxigqTand792qdUUYHixLH4btQvEbb3iPRd/DeHl09r+s/RDajljc0CgUHs0NpA288cy/UYEjtXkw8VJrbgyTjvFnJrtNGowWxz5x0+/yX9DIGUMpyGAIPcRkVZYnfq+Y2rNZmJd6ywUFEfKV0lmS0twfVWSVh9ohEP4H86ClkjJBIBwoye4ZA4+JA8aCQ7N7zodKWT/8APjQ+5z0Z+DUGb246S6bS8w6oVjiHgu+343YeFBI/k3aN3rm5n/VRLGPfI2fPEfxoJ9t3vWi0TIEyOlkjjYjqUksePYdzHjig1foLX1O2g6OjsPmF3aFA6MjzQrG5bez9IwbiHGeB9LGBjsAZnVzZvoG//wCFvrl257hkhWThz+jaANjvxigtTUvVOHRkDQW7SMjSGQmUqWyQq81VRjCjqoKh+UnpLM9rbg/2cbysOr6Rgq+P0bedBTcSgkAnAJGTjOB24HOguMHVPsl/85QWFsz0JooBrzRiOAwaEu5m4gFGYASHlkLx7qDx7ftI9Fopk655Y4/AEyHw+jA8aDWWgufaRZaJttFRwxC3a+CQKrQ7hk3l3ekeQoeRAf1uZYdnAKXoNi/k+6syW1tLcyqVN0U3FYYPRpvYbB4jeLHHcoPXQRb5QutLPcJYxtiOFVeUA+tIwyobuVCCO9+4UFR2ls0siRoMu7KijtLEAfE0GxumdktqujHht4Fe7CLuylsO0gIySzHAU8fR5Y76CrP0N6W/UJ/Gi/qoL02VaCmsdHRwXACyq0hKhgwAZyRxXhy4+NBCNo990l869USqg9+N5vi2PCoLX35su3ovvh7B8PSRfztKMVwp0oFBI9H6mzzWvziPBJJ3Y+tlHWD25zw667aaK98fPH5ITNxvBh1XwbdvX3R1lIJBBBBwQRgg9hB5GuOYmJ2lMVvFo3r1haOyW7zBLFn+zcMB3OP9Vapnh198c19FK8SYeXUVvHnH0TupFXSgUHBoKF1lu+mu55OppGA9y+iPgoquam/NltL6XwzD8LSY6+316udAaBmvH3YhwHrOfVX3nrPcKYNPfLO0dvV51/EcOkrved58odNP6Ka1neFuO7xVsY3lPI/y94Nec+GcV+WWzQa2urwxkj8faWPrS7SgUFz7PL7pbGLPOPMZ/un0fwlasOjvz4ofOeM4fhay8R2nr+aTV1IsoNWNt2kem0vOPqwiOJf7qhm/GzUHGz3QgnstLykf2VoAOzO90xx3/QDzoIZYXRiljkHON1ce9WDD8qD0afv/AJxdTz/rpZJOPVvuWx8aDYL5POjuj0a0p5zzOw+ygCD8QegsDWDQsV7byW8670cgwcHBBByCp6iCAaCjdYNg9ymTZzpMvHCyfRv3DPFWPf6NBWun9W7qyYLdQPETyLD0TjnuuMq3gaDHWty8bq8bFHUhlZTggjkQRyNBuTqrftcWVtPJ68sEUjY5ZZAxwOzJoNaNs2kun0vckHKxFYl7txQGH39+gjWgdBz3svQ20ZkkILboKjgOZyxAHnQST9E2l/2M/wAa3/3KDYbZroNrLRtvBIN2RVLSDIOGdmcjK8Djexw7KCrvlKaSzJaW4Pqo8rD7RCKfwP50FLxRlmCqMsxAAHMk8ABQe7TOg7i0YLcwyQswyodSMjkcHkaDvq7pprOZZVjikKkHdmjV14dm8Mqe8YNBuRYXAkjSQDAdFYDs3gD/ADoNRNoN2ZdJ3rt+0SqPcjlF/CooPfsjshNpezVhkK5k8Y0aQfiUUGzWsOtVpY7nzuZYuk3tzIY53cZ9UHlvDzoMMdqeif2xPuS/0UExU540Gv2mJ+kuJn9qWQ+Bc4+GKrOe3NktPu+n6HHyafHX0iPo88BUMpcZQMCw48VzxHDuzXmm3NG7dm5/h25O+3Ras2zm0cZRpUzxG64I/EDUzPD8NusbqRTxFrKTtbafw/hjpdlwyN25O7kZDRgnHXghuBx3Vrnhtd+kuqvifJyzFscb+0rAtoFRVRRhVAUAdQHAfCpKKxEbQrFrTa02t3lHta9T4rwF1xHMBwcDge5x9Yd/MfCubUaWuWN/NKcO4tl0k7d6ecfx6ItqDby2d+9vMu4ZIzjsYoQQVPWMFq5NHS+LLNLeaX41mxavSVz4p32nr7b+qzxUqqbmgUHh05edDbyy/q43bxAOPjXjJblrMt2mxfFzUxx5zCrdUdSJLnEk29HDz/ff7PYp9ry7ah9PorZPmv0hcuJccpp4+Fg62/SP5WvYWUcKCOJAiLyA/wC+J76maUikbVUrLlvlvN7zvMsFrhqmL7oyHEboSN7d3sqeojI68Ece3trn1OmjNEeUpHhnFL6KbbRvE+TD2+zCEevPI32Qij4hq0V4bjjvMpC/ibUT9mtY/OWF181dtrOKPog3SSOeLOT6Kjjw5cyvVXPrNPixUjl7y7+C8R1WszW+JPyxHlEd0KqNWdZWyGf0LiPsdH+8pX/JUzw23yTHupnifHtlpf1jb9Vh1JKw6yOFBJ4ADJPcKDSvTV984uJpjzmlkk4/vsW/nQX7sS0JnQs2f/q2nH93c6HHmH86DXY0HFBuFs/0b820baRYwVhQsP3nG+34mNBQm3GGeHS0zFnVJljeMhmAIEaocdWQynh7u2giOr2sc1pcxXCkuYmDbrsxU9RB49hNBnNom0abS3Rq0awxRksEUliWIxlmIHIcAABzPOgxuouqM2k7lYYwQgIM0nUiZ4kn2iAQo6z3AkBtwipBEAAFjiTAHUFRf5AUGl2lLwzTSytzlkeQ+92LH86D06v6fuLGQy2shikKlCwVG9EkEjDAjmo8qCRfpW0t+2N/Cg/ooNl9UXlaytmuGLTNDG0hIUHeZQxGFAHDOOHZQa3bbNI9Npef2YQkQ/uqC342agxuzDRvzjStnH1CUSH3RAynPcdzHjQWD8paX6WyXsSY+bRj/LQUrQbvWkW4iqPqqo8gBQar7X9XntNJTkqejuHaeNscDvnecA9qsSMdmO0UEZ0DpiWzuI7iBgssRJUkAjiCpBB5gqSPGg9etetNzpGbprlwzBd1VUYVRzwq+/jnn8KCXbHdQpL24S5lUi1hYMSRwkZTkIvaMj0jy4Y5mg2aoNcmOfGqpM7vrNa7RtDijK8tS77prKBuZCbje9PQP5Z8asmmvz4ol8z4lh+Dqr09/qzlb3CUCg+MlqrFWZQWQ5UkcQcEHB6uBI8axtHdmLTETEPsKyw8Olr3ohGfbljj4/vsAa8Xvy7NuHF8SZj0iZ/J7RXtqfO5t1kXddQynGQRkHBBGR7wKxMRPSWa2ms7xL6AVlhzQKBQVHtSvd+7EY5RRgf3n9I/DdqE4jffJFfRd/DeDl085P8A2n6IdUesafbIT9LcfYj/AMTVK8M72VTxRHy4595/ZZ9SyoPjeWwljeNs7rqyNgkHDAg4I4g4PMUEI/Q7on9mb+PP/XQTDQuiorSBIIF3IowQq5JxkknieJ4knjQRGTZDoliWNu2SST9NN18fboOv6HdE/szfx5/66CeKuBjsoMbp/V+2vY+iuollTmN7OQe1WGCp7wRQQG72FaOZsq9zGPZWRCPDfjJ+NB99HbEdGRnLiabuklwP/wCQWgn+jNGQ20YjgjSKMclRQo9+BzPfQfS/tFmieKTJSRGRgCQd1gVOCOI4HmKCE/od0T+zN/Hn/roH6HdE/szfx5/66B+h3RP7M38ef+ugnargADkOFBC77ZRouaR5ZIGaSV2dz00wyzEsxwHwMkmg9mruzywsZhPbQlJApXJkkbg3PgzEeNB6NaNSLPSLI93EZGjBVcSSLgE5PqMM0GE/Q7on9mb+PP8A10E8AoMfp3QVveRGK6iWVOeGHEHGMqw4q2CeIIPGgr+72FaOdsq9zGPZWRCPDfQn40GR0Nsc0ZbkMYnnYcQZ33h4ooVT7iDQT2KJVAVQFVRgAAAADqAHIUHeg11uI912U/VYjyOKq168szD6rhvz4629Yh868xDbMxEbyuHZro+aG1ImXd33Lop9YAgcx1ZIzjvqf0WO1MfzPnvHNRizarmxzvtG0yltdiHKBQKBQQ/aRd9HHbf/AJUbH3IC354rj1luWK/fCZ4Ni+JfJ/8AiyYCuxDFAoFAoFBSWvOj5o7uV5V4SuWRhxUjkBntCgZFQGtx3rkm1vN9A4JqMV9NWlJ617wj9caaWFsgj9O5bqxGPi5/0qW4ZH2pVHxPb/jr9/7LLqVVMoFB5r7SEUC700scS+1I6oPNiBQYhdd9HE4+f2v/AOxEPiWoM7DMrgMjBlPIqQQfcRQd6D4SXkanDSICOosoPkTQdfn8X62P76/60HIv4v1iffX/AFoPuGzQc0HV3CgkkADmScAe80GDm100ehIa+tQRzHTxZHv9LhQe3RmnrW54W9xDMRzEcqOR7wpyKDI0HzmmVOLMFH7xA/Og+Xz+L9bH99f9aD6Q3KPwV1bHssD+VAluUTgzqpPtMB+dBxHdxscK6E9gYE+QNB9qDgmgw15rbYxMVkvLZGHNWnjDD3jeyKDvYa0WU7bsN3byMfqpNGW+6Dmgy9BQ+tlr0V7cL/zCw9z+mP8AFVc1VeXLaH0jhOX4mjxz7bfl0Y62uGjdXQ4ZCGU4BwR3GtNLzS3NDtzYa5aTS3aVuaoa5x3WI5MRz9mfRfvTv/d5++p3TauuXpPSVC4lwjJpJ5q9aevp96WA12IdzQKD43dysa7zcBlV8WYKPiRWJmI7vVazadofWsvKt9r9x/w6D/mN5boH5moviVvswtPhnHvOW3tELCsZd+NG9pVbzANSdZ3iFZyV5bzHpLm4uVQoGPGRt1ffus35KaTMQxFZnfbyfasvJQKD4Xl2kSF5GCooyWJ4CsWtFY3l7x47ZLRSkbzKpNc9cDd/RRDdgBzxA3nI5E+yO7n29lQmr1fxflr2XfhHB/8ASz8XJO9/p/KKVwLAtXZPa7ts7/rJDj3KAv571TnD67Yt/VRPEeXm1UVjyhOK70AUFW7XNp3zD/5W0IN0QC7HBEQIyOB4GQjiAeAGCQcig150hpCa5kMk0jyyNzZ2LMe4Z6uPIUHW+sJYSFmjeJiMgSIykjtAYDI76CR7ONcJtHXcZV26B3Amjz6DKSAWx1MBxBHHhjkSKDbeg071+0l850jdy8w0zhfsqdxfwqKDFaP0bNcMVgikmYDeKxIzkDIGSFBIGSOPfQfGaFkYq6lWU4KsCCCOYIPI0E62OaxXEGkbeFHcwzPuPFklCGB9LdPAMDg5HHgRyJoNkNaNOx2NrLcy+rEucDmxJwqjvLEDxoNU9b9c7rSMha4kO5nKxKSIl7ML1n945JoOsOpd81qbtbZ/m4UuZPRHojmwUneK9eQMUGCilKsGUlWUggqSCCORBHI0G1uyPT8t7o2KWc70qs8bMebbh4E9+6Rk9ZBoIL8pXSPoWluOtpJWH2QEX/E/lQUTQWr8nS73dIyx54SW7cO9XQj4b3nQeHb5pHpdKsg5QRRx92SDIf8AqY8KDJfJz0bv300xHCGHA+1IwA/Cr+dBe2s2n4bG3e4nJCIOQ9ZieCqo62J/1OADQawa67RbzSLMHcxQcd2CNiEx++eBkPeeHYBQR6w0NczqzQQTSqvrNHE7gcM8SoIHCg8NBsB8nzWma4Se1ndpBCFeJmJLBSSGUseYBxjPLJHLGA9+1fR27NHOOUi7h+0vEean8NRHEse0xdcfDOp3pbDPl1j8e6C1FrSA44jgRxBHMe7vrMTMTvDFqxaNpjdYup+vvKG7Pcsx/KT+rz7altNrt/lyfmp3FOBTTfLp+3nX+FjqwPEVKKvPRzQRTaVeGKzyOZli/C3Sf5K5dZflx7+8JbguH4up5f8AG302/dKImyoPURnzrpid43RVo2nZVW1iXN1GvsxA/eZv6ah+JW+eI9ly8M02wXt6ysHVKbfsrYnn0SDyGP5VKYJ3x1n2VjiFOTVZK/5T9WJ14v8Ao5rAZ53Ibwx0Z/6tadTfltT73XwzB8XFnn0p++/7JYK60Q5oMXp7TsVpHvytz9VR6zHsUfz5CtWXNXFXezq0mjy6q/Jjj+lP6yayS3r5f0YwfQjB9Ed59pu/yxUFqNTbLPsvnDuF4tHXp1t5ywtcyUcgedZiN+jza3LEzK+tW9H/ADe2ii60Qb32jxb4k1ZcNOSkVfMNZnnPnvk9ZZOtrmeTS18tvBLM/qxRvI3uRSx/Kg0x0ppB7iaSaU5kldnY97HPDsHUB2UFi/J/0CtxpBpnUMtrHvrnl0jHdQ47gHPvAoLf2ibPI9LGEyTNF0IcDdVTnf3eeT1bvxoIlFsCtwwJu5Tgg46NOODy50FoayaR+bWlxP8AqopHHvVSQPPAoNLyaCw9keulroo3MlwkjySLGsYjVTwBYtkswxklfKgius2l30jey3HR4edxuxpliOAVVGB6RwBxxxNBbGxbZtPDOt9eIYtxT0MTcHLMMF3X6oClgFPHJzgYGQknyhIZG0WDHndSeNpMezuuoz3b7J8KDWqgnOru1S9tYRbsIri3C7nRTxgjcxjdyuCVxww2aCwNUNoWiLp1iudH29tI5wGMMLREngMvuArnvGO+guKyso4V3IY0jTJO7GqquTz4KAM0GtG3nSPTaWdBygjji+HSH4yY8KCCw2DtDJMPUiaNG98gcr/02oJXsZu+j0xa8cBjIh796NwB97B8KDAa36S+c3tzPnIkmkZT+7vHd/DigvL5OWjdyxmmIwZpt0HtWNQB+J3oIl8ofWEyXcdmp9C3UO4B5ySDIyO5N3H2zQVRa27SOsaDLOyqo7SxAHxNBtNLrNo3QiQ2MsnRFIlYBYpGyCWBYlFI3mZWJ6+Oeughz6Z1VYkmNCSck9DddfhQTPZw+ipOmk0VGFxurIwSVeeSo+k59Z4d1Bm9cND/ADq1eMeuPSj+0vEefEeNaNRi+Jjmru4dqv8AS6iuTy8/uUbjt4dxquTG09X0usxMbwVhkobJVqjrpJaYjlzJB2c2T7Pav7vl2Hv0usnH8tuyA4pwSmo3yYtov+k/2t20uVlRZEO8jqGUjrB4g+VTcTExvCjXpalppaNphA9rtx9HBH7Ts33V3f8APUdxK3yxCyeGce+W9/SI/Wf6S7Vm46Szt36zEmfeFAPxFduGd8cT7IPW4/h6i9fSZ+qrNpE29fyfuLGv4Q3+aobiFt8y6eHqcujifWZT/ZzNvWEX7pdfJ2x8CKk9FO+GFW43Tk1t/fb6IptXu8XMAHOOPf8AFn/9uuTiF9slY9E14dw82nyzPn0/T+1oQybyhhyIB8+NSsTvCo2jaZhHdcNa0slCgb8zjKr1Act5j2Z6hxPxrm1OpjDHukuG8MvrL99qx3lUGktISXEhkmYu56+oDsUdQ7qgsmW2Sd7L/pdLi01OTHG0f97vNWt0FBJdn2h/nF2rEfRw4kb3/UHnx/umu7QYefJvPaEHx7WfA080ietun4ea6KnVBKCJ7VnI0ReFefRY8CyhvgTQakUF/fJrjQW12/DfMqBu3dVCVz3ZZ/I0HOmtvCQzyxRWnTJG5VZRcbofBxkDojwzy4nhQZvZ5tSbStyYBZ9EqxmRpOn3wMEADHRLxJPb1HsoPRt10j0OiZVBwZ3jiH3t9vwow8aDV2gmz7NpxooaT6RNzd3zEch93f3AQeRzwbHDge3hQQmg2Y+T/fyy6MPSszdFO8cZbJIQJGwGTzAZm93LqoM3p/aHou3kktrqcB19GSNoZnGGUHB3YyrAgjroK7l1e1c0nOsVlO8NxKW3VijnCEhSx9GWPdUYBOAV5UEE2i7PZdEmMtMkscpYIygq2VxneQk4HpDiCfDhkIXQbpavI62luJT9IIYhIT7QRd7Pjmg1C1q0l85vLmfORLNIwP7pY7vkuBQTzQWhD/8ADF9Nu+k88bD7ETxrnw3paCt9G3zwSpLGcPGwZT3jlQeag252W6O+b6KtExgmISHPPMpMhz97HhQa6bWmJ0veb3PpAPAIoHwxQefZpGjaVshIQF6dDxOBlTvKPFgo8aCzduWpLN0+k3uRuqIkSHoznmqY397tZm5UFGUGzWwHRvRaLEnXcSySeCkRDw+jJ8aCyDQVNtJ1e6GX5xGPo5T6WPqufyDc/fmoXX6fltzx2ldPD/EPiU/0956x294/pDKjlmKDKas6IN3cJF9Unec9iDn58B7yK6NNinJkiEdxTWRpdPN/PtH3r2jUKAAMADAHYKsURtD5tM7zvKrNrM+bmJPYiz95j/TURxK3zxHsufhjH/8ADe/rP0SzZxcb9hGD9Quvk5I+BFd2itvhhBcdx8mtv77T+is9cJt+9uD/AMwj7oC/yqH1c75rSuXB68ujxx7fusDZTNm0dfYmb4qp/mak+HW3xbe6reJKbavm9Yj+EN2jT79/KPYVE/CG/NjXBr7b5p9k/wCH8fLoon1mZ/b9lpaq3PSWdu2eJiTPvAwfiKmcNubHWfZS9dj+HqclfSZYbaRoXp7bpEGZIMsMcyv1x5DP92tGtw8+PeO8O/get/0+oisz8tuk/tKoKgH0FzQdooyzBVBLMQABzJPAAVmtZmdoeMmStKza07RC79UNBCzt1TgZG9KQ9rEcvcBw8O+rHp8MYqbeb5vxHW21eeck9vL7mcre4Cg8emNHJcwSwSepMjRtjnhgRkd4zmg1I1w1QudGzGOdDu5wkoB6Nx1FW5ZxzXmKDCRTsuQrMoYYbDEZHYccx3UGU1c1Yur5wltC8nHBbGEX7Tngv50GzezbUhNFW5TIeeTDTSAcCRyVc8dxcnGeZJPDOAFefKV0l/wluD+slYeSJ/6lBR4FBsztOsvmurjwL/4UVrF92SJTn34PnQay0Gz2wRQNER465ZSfvY/ICgrfbnqbPHeSXqIz2826zMoz0bBQpD45A7uQx4ccdVBWNheyQSLLE7RyIcqynBB7iKD16X0zc30ga4lknk9Vd4kn3Ko4D3AUFlbLNlE0s0dzfRmKCMh1icYeQjiMqeKpnnnieWMHNBdWvGkfm2j7qYHDJBJuk+0VKp+Iig04oNn9F6C3NWvm4HpNZSPg+3IjTf4moNYKD1aKszPNFCvOWRIx73YKPzoN1oYgihVGAoAA7gMCgpPbjs9mml+fWkZk3lAnRBl8qMK6rzYboAIHEYB48cBRrAg4OQR5gig9d5paeYBZZpZAOQkkdgPcGPCg4sNFzznEEMsp7I43f/CDQbfam6M+bWNtARho4Y1b7W6C34iaDM0Hmv7JJo2jkG8jjBH/AHyPfXm1YtG0veLJbFeL0naYUlrPq+9lLuN6SNxjfqYdh7GHWPGq/qdPOK23k+icN4lTWY9//tHeGIrmSbJ6D09NaFjDugvgEsoY4GcY7Odb8Oovi+y4Nbw3Dq9vi79PSWW/SDe+1H/DH+tb/wDcMvs4P/HNH/l+f9MFpfSklzJ0sxBfAXgMDA5cPGubNmtltzWSmj0ePSY/h4+2+/V7dDa0XFqhjhZQpYt6Sg8SAP5CtmHV5MVeWrl1nCNPqsnxMm++23SWJuJi7s7es7Mze9iSfia0WtNp3lI4scY6RSvaIiPyZTQmsk9orLCygOQTvKDxAx4Vuw6q+KNquDW8Kway0Wy77x6Tsx9/eNNI8shy7nLEDAz3Dq5VqyZJvabS7NPp64McY6doZjRmuN1bxLFGyBEzjKAniSefvNdGPW5KVisI3UcD0ufJOS++8+/9PUdoF77Uf8Mf617/ANwy+zT/AOOaP/L8/wCkXY5JOAMnkOQ9w7K4pned07WOWIh1JrEQTOy0NnmqfRYuZ1xIR9GhHqA9ZHtEdXUO88JrRaXkjnt3UnjfFvjz8DFPyx3n1/pPQKkVcc0CgUHSSIMCGAIPMEAjyNBixqvZBt4WdtvdvQRZ892gyscYUAKAAOQAAHkKDtQdSoPMCgdGOweVByRQcdGOweVByBjlQc0GLutXLSQ5ktbdz2tDGT5laD0WWi4If7GGKP8A+3Gi/wCECg9lBwRmg46Mdg8qDnFBx0Y7B5UDcHYPKg7UCg8F/oS2n4zW8Mp7ZIkY/iBoPnb6u2kfqWtumPZhjH5LQZJVAGAMDsFBzQKBQeLS2i47mMxyrvKfMHqIPURXjJjrkry2btPqMmC8XxztMKe1o1Vls2ycvCT6MgHLucfVPwPwqD1GktinfvC+cN4vj1ccs9Lenr9yP1xphzQKBQKBQKBQKDtHGWIVQWYnAAGST3AVmtZmdoeMmStKza07Qs3UvUbois10AZBgpHwITvbtb4D38pnS6KKfNfupfFeNzn3xYOlfOfX+k9AqRVxzQKBQKBQKBQKBQKBQKBQKBQKBQKBQKBQKBQKBQKBQKBQKBQdJYgwIYAgjBBGQR3g1iY3jaWYmYneEC1h2co+XtGEZ59G2dz+6ea+7iPdUdn4fW3WnSVj0PiHJj2rnjmj18/7V9pTRM1ucTRsnYSPRPuYcD51GZMF8f2oWvT67BqI3x2ifbz/J460usoFAoFAA6us8qzEb9nm1or1lJdB6j3NxgsvQxn60g9LwTmfHFduLQZL9Z6QhdZx7T4N60nmt7dvzWZq7qvBZj6NcuRxkbBY+72R3CpbDp6Yo6KhreI59XbfJPT0jszYFb3A5oFAoFAoFAoFAoFAoFAoFAoFAoFAoFAoFAoFAoFAoFAoFAoFAoFB0ljDAhgCDzBAI8jWJjfuzFprO8I7pDUazl49F0Z7YmK/h9X4VzX0eK/l+SSw8Z1mLpF949+rBXOy5P/DuHH20Vv8ACVrntw2nlMpPH4nzR9ukT928PGdl0nVcp/Cb+qtf+2f5OmPFFfPHP5/07xbLW+tcjH7sR/MvWY4b62eLeJ//AFx/nP8ATKWezS2X+0eWTuyFH4Rn41urw/FHfq4sviPVW6ViISXRmgbe3/sYUQ+1jLeLHj8a66YaU+zCJz6zPn/5LzLJVscxQKBQKBQKBQKBQKBQKBQKBQKBQKBQKBQKBQKBQKBQKBQKBQ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6" descr="data:image/jpeg;base64,/9j/4AAQSkZJRgABAQAAAQABAAD/2wCEAAkGBxQSEhUUEhQWFRQUFxcXFxcVFRUaGBwcGhgYGBoeGBcYHCgiGBolGxgYITIhJSkrLi4uGCAzODMsNyktLisBCgoKDg0OGxAQGywkICYvLzcvLSwsLCw0LzQ0LCwsLCwsLCwsLCwsLCwsLCwsLDQsLCwsLCwsLCwsLCwsLCwsLP/AABEIAI8BYAMBEQACEQEDEQH/xAAcAAEAAgIDAQAAAAAAAAAAAAAABgcFCAECBAP/xABOEAACAQMABgYFCAcGBAQHAAABAgMABBEFBgcSITETQVFhgZEiMlJxoQgUI0JykqKxF1NUYpPB0jOCssLR0zRjs/BDpMPjFiREc3SUo//EABsBAQACAwEBAAAAAAAAAAAAAAAFBgEDBAIH/8QANhEBAAIBAgQEAwgBBAIDAAAAAAECAwQRBRIhMQZBUWETIrEycYGRocHR4WIUFTPwFlIjQnL/2gAMAwEAAhEDEQA/ALxoFAoFB8p7hUUs7BVHNmIAHvJrEzERvL1WtrztWN5Q3TO0aCMkQKZm7fVT7x4nwGO+uHLr8deleqc0vh/UZeuSeWP1/JENIa+3kvqusQ7I1GfvNk+WK4b6/Lbt0T+Dw9pMf24m0+7B3OlZ5PXmlbPtSOR5ZxXNbPkt3tKSpodPT7OOsfhDyE558a1zO7qrWI6Q7xzsvqsy/ZYj8qzW817S8Xw47/arE/fDJWes13F6lxJ7mbfHk+a3V1WWvaziy8J0eX7WOPw6fRJdGbS5l4TxLIO1PQbyOQfhXZj4lMfbhD6nwzSeuG2339U40HrTbXXCOTD/AKt/RfwB9bwzUhi1OPJ9mVc1XDtRpf8Akr09fJms1vcLmgUCgUCgUCgUCgUCgUCgUCgUCgUCgUCgUCgUCgUCgUCgUCgUCgjOtWuMVnlB9JMRwQHl3ufqju51y6jVVxdO8pXh3CcusnftX1/j1VTprTk1229M+R1IOCL7l/meNQubPfJPzSu2j4dg0tdqR19Z7sbWh3uaBQKBQKBQB+XEVmJmOsMTWJjaUz1Y1+lhwlzmWPlvc5F8frj38e+pDT6+1flv1hW+IcApl3vp/ln08p/haNhepMgkiYOjciP++B7qmK2i0bwp2XFfFaaXjaYemvTWUCgUCgUCgUCgUCgUCgUCgUCgUCgUCgUCgUCgUCgUCgUCgg+vWuXzfMFuQZiPSbmIwfzfu6uZ6hXBq9XFI5a9/on+D8HnUz8XL9j6/wBKrdySSSSSckk5JJ6yTzNQkzMzvK80pWleWsbQ4rD0UCg4oJBqnqw170uDurGpw3UZCPRHu6z4dtdel005d5/7uh+K8VjR8kR1mZ/RgpYyrFWBDKSCDzBBwRXLas1naUrjyVyVi1e0utYeygUCgy+rWsMtlJvJ6SN68ZPBvd2N3106fU2xT07IziXDcesp16W8pXTojScdzEssRyreYPWGHURU/jyVyV5qvn2o099PknHeNph7a9tJQKBQKBQKBQKBQKBQKBQKBQKBQKBQKBQKBQKBQKBQKCM686yfM4sIR00mQg7O1j3D88Vy6rURir07yleE8OnWZev2Y7/x+KmXckkkkkkkk8yTxJJ7c1X5mZneX0OlK0iK1jaIcVh6KBQKDvbws7KiDeZiFUdpJwK9UrNpiIa8uWuOk3tO0QvXVvQ62tukI4kDLH2mPrH/AL6gKsmHFGOkVh8z1uqtqs1slvP9IQPajoLccXSD0Xwsnc31W8Rw94HbUbxDBtPxIWXw7rt4/wBPfvHWP3j8EDqLWsoFAoFBntTtYms5skkxPgSL+TAe0PiOHZXXpNROK3XtKH4vw2NXj3r9qO3v7LshlDKGUghgCCORB4gip+JiY3h8+mJiZiXessFAoFAoFAoFAoFAoFAoFAoFAoFAoFAoFAoFAoFAoPlczKis7HCqCzE9QAyTWJmIjeXqlZtaKx3lRGsGlmu53lbkThB7KD1R/M95NVzPmnJebPpPDtHXS4IpHfz+9jq0O8oFB3hcKylhkBgSDyIByR4ivVNuaN2vNW1scxWdp2nZZGltnEbjftZNzIyEfLIc8eDcx45qXycPrbrSdlO0viLLjnlzxzbefaTULVCSCZprlAGj9GMZBBJHFxjuOBnB4mmj0s47Ta/4HGeMU1GOuLDPSes/tCwqklaeTSdgk8TxSDKuCD2+8d4PHwrzekXrNZbMOW2HJGSneFXWGzq5eRhIVjRWI3zxLAHgVUHke8ioenDrzbr0hcc3iTBWkTSN7bdvR2131fgsoYljy0sjkl3PHdUccAcAMsOrqrOrwY8NIivf1Y4Pr9RrdRa152rEdo7dUMqNWYoFBxQWbst05vI1q54xjejz7OeI8CfI91TOgz81eSfJSvEOh+HkjPWOlu/3/wBrBqSVooFBBNsus0thYCS3cpNJKkaMApxwZ2OGBHqoRy+tQUZ+ljS/7Yf4UH+3QTDZPtEvrrSUUF1cGSOVZAFKRL6Sozg5RQfqnzoM/ty13ubGW2is5uiZkd5MLGxIJVU9dTjislBGtmOvWlL7SUEEtyzxEs0g6OEeiqM3EhAQCQo4dtBsBcTrGjO7BUQFmZjgAAZJJPIADNBQOuu2+d3aPRwEUQOBMyhpH7wrcEB7CCeXLlQV9da8aRkOWvrnP7s0ijyUgUHu0RtK0nbsCt3I4BGVmPSqe47+SPAg0GyOz7WkaTs0uAu42Skig5AdeeD2EEEe+gwm2jWeawsUe2fcmkmVFbCnACszHDAg+qBy+tQUh+ljS/7Yf4UH+3QP0saX/bD/AAoP9ugmOybXbSd/pKOKa5LwqsjyL0cIyFUgcVQH12TroLm1u0mbWyuZx60UMjL9oKd38WKDWj9LGl/2w/woP9ugfpY0v+2H+FB/t0HePa1pYEH52T3GGDH+CgujZDr++lI5VnRVmg3clAQjq+9ggEndYbpyOXEY7AE50npCO3ieaZwkcY3mZuQH8z1ADiTQUHrjtvuJWKWAEEQ5SMqtK3fg5VB3YJ7xQQK5120jId5r66z+7PIo8ApAFBm9XdrOkrV1LTG4jHrRz+lkdeJPWU45HJHcaDZXVrTUd7bRXMXqSrvAHmDnDKcdYYEeFBG9qWlejt1hU+lMeP2FwT5kqPOuDX5eXHyx5p7w/pfi6ick9q/VVFQa+OaBQKDigvLUq86aygbOSE3D709A/lVk01+bFWXzPieH4OqyU9/r1ZvFb3C5oFBxigqTand792qdUUYHixLH4btQvEbb3iPRd/DeHl09r+s/RDajljc0CgUHs0NpA288cy/UYEjtXkw8VJrbgyTjvFnJrtNGowWxz5x0+/yX9DIGUMpyGAIPcRkVZYnfq+Y2rNZmJd6ywUFEfKV0lmS0twfVWSVh9ohEP4H86ClkjJBIBwoye4ZA4+JA8aCQ7N7zodKWT/8APjQ+5z0Z+DUGb246S6bS8w6oVjiHgu+343YeFBI/k3aN3rm5n/VRLGPfI2fPEfxoJ9t3vWi0TIEyOlkjjYjqUksePYdzHjig1foLX1O2g6OjsPmF3aFA6MjzQrG5bez9IwbiHGeB9LGBjsAZnVzZvoG//wCFvrl257hkhWThz+jaANjvxigtTUvVOHRkDQW7SMjSGQmUqWyQq81VRjCjqoKh+UnpLM9rbg/2cbysOr6Rgq+P0bedBTcSgkAnAJGTjOB24HOguMHVPsl/85QWFsz0JooBrzRiOAwaEu5m4gFGYASHlkLx7qDx7ftI9Fopk655Y4/AEyHw+jA8aDWWgufaRZaJttFRwxC3a+CQKrQ7hk3l3ekeQoeRAf1uZYdnAKXoNi/k+6syW1tLcyqVN0U3FYYPRpvYbB4jeLHHcoPXQRb5QutLPcJYxtiOFVeUA+tIwyobuVCCO9+4UFR2ls0siRoMu7KijtLEAfE0GxumdktqujHht4Fe7CLuylsO0gIySzHAU8fR5Y76CrP0N6W/UJ/Gi/qoL02VaCmsdHRwXACyq0hKhgwAZyRxXhy4+NBCNo990l869USqg9+N5vi2PCoLX35su3ovvh7B8PSRfztKMVwp0oFBI9H6mzzWvziPBJJ3Y+tlHWD25zw667aaK98fPH5ITNxvBh1XwbdvX3R1lIJBBBBwQRgg9hB5GuOYmJ2lMVvFo3r1haOyW7zBLFn+zcMB3OP9Vapnh198c19FK8SYeXUVvHnH0TupFXSgUHBoKF1lu+mu55OppGA9y+iPgoquam/NltL6XwzD8LSY6+316udAaBmvH3YhwHrOfVX3nrPcKYNPfLO0dvV51/EcOkrved58odNP6Ka1neFuO7xVsY3lPI/y94Nec+GcV+WWzQa2urwxkj8faWPrS7SgUFz7PL7pbGLPOPMZ/un0fwlasOjvz4ofOeM4fhay8R2nr+aTV1IsoNWNt2kem0vOPqwiOJf7qhm/GzUHGz3QgnstLykf2VoAOzO90xx3/QDzoIZYXRiljkHON1ce9WDD8qD0afv/AJxdTz/rpZJOPVvuWx8aDYL5POjuj0a0p5zzOw+ygCD8QegsDWDQsV7byW8670cgwcHBBByCp6iCAaCjdYNg9ymTZzpMvHCyfRv3DPFWPf6NBWun9W7qyYLdQPETyLD0TjnuuMq3gaDHWty8bq8bFHUhlZTggjkQRyNBuTqrftcWVtPJ68sEUjY5ZZAxwOzJoNaNs2kun0vckHKxFYl7txQGH39+gjWgdBz3svQ20ZkkILboKjgOZyxAHnQST9E2l/2M/wAa3/3KDYbZroNrLRtvBIN2RVLSDIOGdmcjK8Djexw7KCrvlKaSzJaW4Pqo8rD7RCKfwP50FLxRlmCqMsxAAHMk8ABQe7TOg7i0YLcwyQswyodSMjkcHkaDvq7pprOZZVjikKkHdmjV14dm8Mqe8YNBuRYXAkjSQDAdFYDs3gD/ADoNRNoN2ZdJ3rt+0SqPcjlF/CooPfsjshNpezVhkK5k8Y0aQfiUUGzWsOtVpY7nzuZYuk3tzIY53cZ9UHlvDzoMMdqeif2xPuS/0UExU540Gv2mJ+kuJn9qWQ+Bc4+GKrOe3NktPu+n6HHyafHX0iPo88BUMpcZQMCw48VzxHDuzXmm3NG7dm5/h25O+3Ras2zm0cZRpUzxG64I/EDUzPD8NusbqRTxFrKTtbafw/hjpdlwyN25O7kZDRgnHXghuBx3Vrnhtd+kuqvifJyzFscb+0rAtoFRVRRhVAUAdQHAfCpKKxEbQrFrTa02t3lHta9T4rwF1xHMBwcDge5x9Yd/MfCubUaWuWN/NKcO4tl0k7d6ecfx6ItqDby2d+9vMu4ZIzjsYoQQVPWMFq5NHS+LLNLeaX41mxavSVz4p32nr7b+qzxUqqbmgUHh05edDbyy/q43bxAOPjXjJblrMt2mxfFzUxx5zCrdUdSJLnEk29HDz/ff7PYp9ry7ah9PorZPmv0hcuJccpp4+Fg62/SP5WvYWUcKCOJAiLyA/wC+J76maUikbVUrLlvlvN7zvMsFrhqmL7oyHEboSN7d3sqeojI68Ece3trn1OmjNEeUpHhnFL6KbbRvE+TD2+zCEevPI32Qij4hq0V4bjjvMpC/ibUT9mtY/OWF181dtrOKPog3SSOeLOT6Kjjw5cyvVXPrNPixUjl7y7+C8R1WszW+JPyxHlEd0KqNWdZWyGf0LiPsdH+8pX/JUzw23yTHupnifHtlpf1jb9Vh1JKw6yOFBJ4ADJPcKDSvTV984uJpjzmlkk4/vsW/nQX7sS0JnQs2f/q2nH93c6HHmH86DXY0HFBuFs/0b820baRYwVhQsP3nG+34mNBQm3GGeHS0zFnVJljeMhmAIEaocdWQynh7u2giOr2sc1pcxXCkuYmDbrsxU9RB49hNBnNom0abS3Rq0awxRksEUliWIxlmIHIcAABzPOgxuouqM2k7lYYwQgIM0nUiZ4kn2iAQo6z3AkBtwipBEAAFjiTAHUFRf5AUGl2lLwzTSytzlkeQ+92LH86D06v6fuLGQy2shikKlCwVG9EkEjDAjmo8qCRfpW0t+2N/Cg/ooNl9UXlaytmuGLTNDG0hIUHeZQxGFAHDOOHZQa3bbNI9Npef2YQkQ/uqC342agxuzDRvzjStnH1CUSH3RAynPcdzHjQWD8paX6WyXsSY+bRj/LQUrQbvWkW4iqPqqo8gBQar7X9XntNJTkqejuHaeNscDvnecA9qsSMdmO0UEZ0DpiWzuI7iBgssRJUkAjiCpBB5gqSPGg9etetNzpGbprlwzBd1VUYVRzwq+/jnn8KCXbHdQpL24S5lUi1hYMSRwkZTkIvaMj0jy4Y5mg2aoNcmOfGqpM7vrNa7RtDijK8tS77prKBuZCbje9PQP5Z8asmmvz4ol8z4lh+Dqr09/qzlb3CUCg+MlqrFWZQWQ5UkcQcEHB6uBI8axtHdmLTETEPsKyw8Olr3ohGfbljj4/vsAa8Xvy7NuHF8SZj0iZ/J7RXtqfO5t1kXddQynGQRkHBBGR7wKxMRPSWa2ms7xL6AVlhzQKBQVHtSvd+7EY5RRgf3n9I/DdqE4jffJFfRd/DeDl085P8A2n6IdUesafbIT9LcfYj/AMTVK8M72VTxRHy4595/ZZ9SyoPjeWwljeNs7rqyNgkHDAg4I4g4PMUEI/Q7on9mb+PP/XQTDQuiorSBIIF3IowQq5JxkknieJ4knjQRGTZDoliWNu2SST9NN18fboOv6HdE/szfx5/66CeKuBjsoMbp/V+2vY+iuollTmN7OQe1WGCp7wRQQG72FaOZsq9zGPZWRCPDfjJ+NB99HbEdGRnLiabuklwP/wCQWgn+jNGQ20YjgjSKMclRQo9+BzPfQfS/tFmieKTJSRGRgCQd1gVOCOI4HmKCE/od0T+zN/Hn/roH6HdE/szfx5/66B+h3RP7M38ef+ugnargADkOFBC77ZRouaR5ZIGaSV2dz00wyzEsxwHwMkmg9mruzywsZhPbQlJApXJkkbg3PgzEeNB6NaNSLPSLI93EZGjBVcSSLgE5PqMM0GE/Q7on9mb+PP8A10E8AoMfp3QVveRGK6iWVOeGHEHGMqw4q2CeIIPGgr+72FaOdsq9zGPZWRCPDfQn40GR0Nsc0ZbkMYnnYcQZ33h4ooVT7iDQT2KJVAVQFVRgAAAADqAHIUHeg11uI912U/VYjyOKq168szD6rhvz4629Yh868xDbMxEbyuHZro+aG1ImXd33Lop9YAgcx1ZIzjvqf0WO1MfzPnvHNRizarmxzvtG0yltdiHKBQKBQQ/aRd9HHbf/AJUbH3IC354rj1luWK/fCZ4Ni+JfJ/8AiyYCuxDFAoFAoFBSWvOj5o7uV5V4SuWRhxUjkBntCgZFQGtx3rkm1vN9A4JqMV9NWlJ617wj9caaWFsgj9O5bqxGPi5/0qW4ZH2pVHxPb/jr9/7LLqVVMoFB5r7SEUC700scS+1I6oPNiBQYhdd9HE4+f2v/AOxEPiWoM7DMrgMjBlPIqQQfcRQd6D4SXkanDSICOosoPkTQdfn8X62P76/60HIv4v1iffX/AFoPuGzQc0HV3CgkkADmScAe80GDm100ehIa+tQRzHTxZHv9LhQe3RmnrW54W9xDMRzEcqOR7wpyKDI0HzmmVOLMFH7xA/Og+Xz+L9bH99f9aD6Q3KPwV1bHssD+VAluUTgzqpPtMB+dBxHdxscK6E9gYE+QNB9qDgmgw15rbYxMVkvLZGHNWnjDD3jeyKDvYa0WU7bsN3byMfqpNGW+6Dmgy9BQ+tlr0V7cL/zCw9z+mP8AFVc1VeXLaH0jhOX4mjxz7bfl0Y62uGjdXQ4ZCGU4BwR3GtNLzS3NDtzYa5aTS3aVuaoa5x3WI5MRz9mfRfvTv/d5++p3TauuXpPSVC4lwjJpJ5q9aevp96WA12IdzQKD43dysa7zcBlV8WYKPiRWJmI7vVazadofWsvKt9r9x/w6D/mN5boH5moviVvswtPhnHvOW3tELCsZd+NG9pVbzANSdZ3iFZyV5bzHpLm4uVQoGPGRt1ffus35KaTMQxFZnfbyfasvJQKD4Xl2kSF5GCooyWJ4CsWtFY3l7x47ZLRSkbzKpNc9cDd/RRDdgBzxA3nI5E+yO7n29lQmr1fxflr2XfhHB/8ASz8XJO9/p/KKVwLAtXZPa7ts7/rJDj3KAv571TnD67Yt/VRPEeXm1UVjyhOK70AUFW7XNp3zD/5W0IN0QC7HBEQIyOB4GQjiAeAGCQcig150hpCa5kMk0jyyNzZ2LMe4Z6uPIUHW+sJYSFmjeJiMgSIykjtAYDI76CR7ONcJtHXcZV26B3Amjz6DKSAWx1MBxBHHhjkSKDbeg071+0l850jdy8w0zhfsqdxfwqKDFaP0bNcMVgikmYDeKxIzkDIGSFBIGSOPfQfGaFkYq6lWU4KsCCCOYIPI0E62OaxXEGkbeFHcwzPuPFklCGB9LdPAMDg5HHgRyJoNkNaNOx2NrLcy+rEucDmxJwqjvLEDxoNU9b9c7rSMha4kO5nKxKSIl7ML1n945JoOsOpd81qbtbZ/m4UuZPRHojmwUneK9eQMUGCilKsGUlWUggqSCCORBHI0G1uyPT8t7o2KWc70qs8bMebbh4E9+6Rk9ZBoIL8pXSPoWluOtpJWH2QEX/E/lQUTQWr8nS73dIyx54SW7cO9XQj4b3nQeHb5pHpdKsg5QRRx92SDIf8AqY8KDJfJz0bv300xHCGHA+1IwA/Cr+dBe2s2n4bG3e4nJCIOQ9ZieCqo62J/1OADQawa67RbzSLMHcxQcd2CNiEx++eBkPeeHYBQR6w0NczqzQQTSqvrNHE7gcM8SoIHCg8NBsB8nzWma4Se1ndpBCFeJmJLBSSGUseYBxjPLJHLGA9+1fR27NHOOUi7h+0vEean8NRHEse0xdcfDOp3pbDPl1j8e6C1FrSA44jgRxBHMe7vrMTMTvDFqxaNpjdYup+vvKG7Pcsx/KT+rz7altNrt/lyfmp3FOBTTfLp+3nX+FjqwPEVKKvPRzQRTaVeGKzyOZli/C3Sf5K5dZflx7+8JbguH4up5f8AG302/dKImyoPURnzrpid43RVo2nZVW1iXN1GvsxA/eZv6ah+JW+eI9ly8M02wXt6ysHVKbfsrYnn0SDyGP5VKYJ3x1n2VjiFOTVZK/5T9WJ14v8Ao5rAZ53Ibwx0Z/6tadTfltT73XwzB8XFnn0p++/7JYK60Q5oMXp7TsVpHvytz9VR6zHsUfz5CtWXNXFXezq0mjy6q/Jjj+lP6yayS3r5f0YwfQjB9Ed59pu/yxUFqNTbLPsvnDuF4tHXp1t5ywtcyUcgedZiN+jza3LEzK+tW9H/ADe2ii60Qb32jxb4k1ZcNOSkVfMNZnnPnvk9ZZOtrmeTS18tvBLM/qxRvI3uRSx/Kg0x0ppB7iaSaU5kldnY97HPDsHUB2UFi/J/0CtxpBpnUMtrHvrnl0jHdQ47gHPvAoLf2ibPI9LGEyTNF0IcDdVTnf3eeT1bvxoIlFsCtwwJu5Tgg46NOODy50FoayaR+bWlxP8AqopHHvVSQPPAoNLyaCw9keulroo3MlwkjySLGsYjVTwBYtkswxklfKgius2l30jey3HR4edxuxpliOAVVGB6RwBxxxNBbGxbZtPDOt9eIYtxT0MTcHLMMF3X6oClgFPHJzgYGQknyhIZG0WDHndSeNpMezuuoz3b7J8KDWqgnOru1S9tYRbsIri3C7nRTxgjcxjdyuCVxww2aCwNUNoWiLp1iudH29tI5wGMMLREngMvuArnvGO+guKyso4V3IY0jTJO7GqquTz4KAM0GtG3nSPTaWdBygjji+HSH4yY8KCCw2DtDJMPUiaNG98gcr/02oJXsZu+j0xa8cBjIh796NwB97B8KDAa36S+c3tzPnIkmkZT+7vHd/DigvL5OWjdyxmmIwZpt0HtWNQB+J3oIl8ofWEyXcdmp9C3UO4B5ySDIyO5N3H2zQVRa27SOsaDLOyqo7SxAHxNBtNLrNo3QiQ2MsnRFIlYBYpGyCWBYlFI3mZWJ6+Oeughz6Z1VYkmNCSck9DddfhQTPZw+ipOmk0VGFxurIwSVeeSo+k59Z4d1Bm9cND/ADq1eMeuPSj+0vEefEeNaNRi+Jjmru4dqv8AS6iuTy8/uUbjt4dxquTG09X0usxMbwVhkobJVqjrpJaYjlzJB2c2T7Pav7vl2Hv0usnH8tuyA4pwSmo3yYtov+k/2t20uVlRZEO8jqGUjrB4g+VTcTExvCjXpalppaNphA9rtx9HBH7Ts33V3f8APUdxK3yxCyeGce+W9/SI/Wf6S7Vm46Szt36zEmfeFAPxFduGd8cT7IPW4/h6i9fSZ+qrNpE29fyfuLGv4Q3+aobiFt8y6eHqcujifWZT/ZzNvWEX7pdfJ2x8CKk9FO+GFW43Tk1t/fb6IptXu8XMAHOOPf8AFn/9uuTiF9slY9E14dw82nyzPn0/T+1oQybyhhyIB8+NSsTvCo2jaZhHdcNa0slCgb8zjKr1Act5j2Z6hxPxrm1OpjDHukuG8MvrL99qx3lUGktISXEhkmYu56+oDsUdQ7qgsmW2Sd7L/pdLi01OTHG0f97vNWt0FBJdn2h/nF2rEfRw4kb3/UHnx/umu7QYefJvPaEHx7WfA080ietun4ea6KnVBKCJ7VnI0ReFefRY8CyhvgTQakUF/fJrjQW12/DfMqBu3dVCVz3ZZ/I0HOmtvCQzyxRWnTJG5VZRcbofBxkDojwzy4nhQZvZ5tSbStyYBZ9EqxmRpOn3wMEADHRLxJPb1HsoPRt10j0OiZVBwZ3jiH3t9vwow8aDV2gmz7NpxooaT6RNzd3zEch93f3AQeRzwbHDge3hQQmg2Y+T/fyy6MPSszdFO8cZbJIQJGwGTzAZm93LqoM3p/aHou3kktrqcB19GSNoZnGGUHB3YyrAgjroK7l1e1c0nOsVlO8NxKW3VijnCEhSx9GWPdUYBOAV5UEE2i7PZdEmMtMkscpYIygq2VxneQk4HpDiCfDhkIXQbpavI62luJT9IIYhIT7QRd7Pjmg1C1q0l85vLmfORLNIwP7pY7vkuBQTzQWhD/8ADF9Nu+k88bD7ETxrnw3paCt9G3zwSpLGcPGwZT3jlQeag252W6O+b6KtExgmISHPPMpMhz97HhQa6bWmJ0veb3PpAPAIoHwxQefZpGjaVshIQF6dDxOBlTvKPFgo8aCzduWpLN0+k3uRuqIkSHoznmqY397tZm5UFGUGzWwHRvRaLEnXcSySeCkRDw+jJ8aCyDQVNtJ1e6GX5xGPo5T6WPqufyDc/fmoXX6fltzx2ldPD/EPiU/0956x294/pDKjlmKDKas6IN3cJF9Unec9iDn58B7yK6NNinJkiEdxTWRpdPN/PtH3r2jUKAAMADAHYKsURtD5tM7zvKrNrM+bmJPYiz95j/TURxK3zxHsufhjH/8ADe/rP0SzZxcb9hGD9Quvk5I+BFd2itvhhBcdx8mtv77T+is9cJt+9uD/AMwj7oC/yqH1c75rSuXB68ujxx7fusDZTNm0dfYmb4qp/mak+HW3xbe6reJKbavm9Yj+EN2jT79/KPYVE/CG/NjXBr7b5p9k/wCH8fLoon1mZ/b9lpaq3PSWdu2eJiTPvAwfiKmcNubHWfZS9dj+HqclfSZYbaRoXp7bpEGZIMsMcyv1x5DP92tGtw8+PeO8O/get/0+oisz8tuk/tKoKgH0FzQdooyzBVBLMQABzJPAAVmtZmdoeMmStKza07RC79UNBCzt1TgZG9KQ9rEcvcBw8O+rHp8MYqbeb5vxHW21eeck9vL7mcre4Cg8emNHJcwSwSepMjRtjnhgRkd4zmg1I1w1QudGzGOdDu5wkoB6Nx1FW5ZxzXmKDCRTsuQrMoYYbDEZHYccx3UGU1c1Yur5wltC8nHBbGEX7Tngv50GzezbUhNFW5TIeeTDTSAcCRyVc8dxcnGeZJPDOAFefKV0l/wluD+slYeSJ/6lBR4FBsztOsvmurjwL/4UVrF92SJTn34PnQay0Gz2wRQNER465ZSfvY/ICgrfbnqbPHeSXqIz2826zMoz0bBQpD45A7uQx4ccdVBWNheyQSLLE7RyIcqynBB7iKD16X0zc30ga4lknk9Vd4kn3Ko4D3AUFlbLNlE0s0dzfRmKCMh1icYeQjiMqeKpnnnieWMHNBdWvGkfm2j7qYHDJBJuk+0VKp+Iig04oNn9F6C3NWvm4HpNZSPg+3IjTf4moNYKD1aKszPNFCvOWRIx73YKPzoN1oYgihVGAoAA7gMCgpPbjs9mml+fWkZk3lAnRBl8qMK6rzYboAIHEYB48cBRrAg4OQR5gig9d5paeYBZZpZAOQkkdgPcGPCg4sNFzznEEMsp7I43f/CDQbfam6M+bWNtARho4Y1b7W6C34iaDM0Hmv7JJo2jkG8jjBH/AHyPfXm1YtG0veLJbFeL0naYUlrPq+9lLuN6SNxjfqYdh7GHWPGq/qdPOK23k+icN4lTWY9//tHeGIrmSbJ6D09NaFjDugvgEsoY4GcY7Odb8Oovi+y4Nbw3Dq9vi79PSWW/SDe+1H/DH+tb/wDcMvs4P/HNH/l+f9MFpfSklzJ0sxBfAXgMDA5cPGubNmtltzWSmj0ePSY/h4+2+/V7dDa0XFqhjhZQpYt6Sg8SAP5CtmHV5MVeWrl1nCNPqsnxMm++23SWJuJi7s7es7Mze9iSfia0WtNp3lI4scY6RSvaIiPyZTQmsk9orLCygOQTvKDxAx4Vuw6q+KNquDW8Kway0Wy77x6Tsx9/eNNI8shy7nLEDAz3Dq5VqyZJvabS7NPp64McY6doZjRmuN1bxLFGyBEzjKAniSefvNdGPW5KVisI3UcD0ufJOS++8+/9PUdoF77Uf8Mf617/ANwy+zT/AOOaP/L8/wCkXY5JOAMnkOQ9w7K4pned07WOWIh1JrEQTOy0NnmqfRYuZ1xIR9GhHqA9ZHtEdXUO88JrRaXkjnt3UnjfFvjz8DFPyx3n1/pPQKkVcc0CgUHSSIMCGAIPMEAjyNBixqvZBt4WdtvdvQRZ892gyscYUAKAAOQAAHkKDtQdSoPMCgdGOweVByRQcdGOweVByBjlQc0GLutXLSQ5ktbdz2tDGT5laD0WWi4If7GGKP8A+3Gi/wCECg9lBwRmg46Mdg8qDnFBx0Y7B5UDcHYPKg7UCg8F/oS2n4zW8Mp7ZIkY/iBoPnb6u2kfqWtumPZhjH5LQZJVAGAMDsFBzQKBQeLS2i47mMxyrvKfMHqIPURXjJjrkry2btPqMmC8XxztMKe1o1Vls2ycvCT6MgHLucfVPwPwqD1GktinfvC+cN4vj1ccs9Lenr9yP1xphzQKBQKBQKBQKDtHGWIVQWYnAAGST3AVmtZmdoeMmStKza07Qs3UvUbois10AZBgpHwITvbtb4D38pnS6KKfNfupfFeNzn3xYOlfOfX+k9AqRVxzQKBQKBQKBQKBQKBQKBQKBQKBQKBQKBQKBQKBQKBQKBQKBQdJYgwIYAgjBBGQR3g1iY3jaWYmYneEC1h2co+XtGEZ59G2dz+6ea+7iPdUdn4fW3WnSVj0PiHJj2rnjmj18/7V9pTRM1ucTRsnYSPRPuYcD51GZMF8f2oWvT67BqI3x2ifbz/J460usoFAoFAA6us8qzEb9nm1or1lJdB6j3NxgsvQxn60g9LwTmfHFduLQZL9Z6QhdZx7T4N60nmt7dvzWZq7qvBZj6NcuRxkbBY+72R3CpbDp6Yo6KhreI59XbfJPT0jszYFb3A5oFAoFAoFAoFAoFAoFAoFAoFAoFAoFAoFAoFAoFAoFAoFAoFAoFB0ljDAhgCDzBAI8jWJjfuzFprO8I7pDUazl49F0Z7YmK/h9X4VzX0eK/l+SSw8Z1mLpF949+rBXOy5P/DuHH20Vv8ACVrntw2nlMpPH4nzR9ukT928PGdl0nVcp/Cb+qtf+2f5OmPFFfPHP5/07xbLW+tcjH7sR/MvWY4b62eLeJ//AFx/nP8ATKWezS2X+0eWTuyFH4Rn41urw/FHfq4sviPVW6ViISXRmgbe3/sYUQ+1jLeLHj8a66YaU+zCJz6zPn/5LzLJVscxQKBQKBQKBQKBQKBQKBQKBQKBQKBQKBQKBQKBQKBQKBQKBQ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8" descr="data:image/jpeg;base64,/9j/4AAQSkZJRgABAQAAAQABAAD/2wCEAAkGBxQSEhUUEhQWFRQUFxcXFxcVFRUaGBwcGhgYGBoeGBcYHCgiGBolGxgYITIhJSkrLi4uGCAzODMsNyktLisBCgoKDg0OGxAQGywkICYvLzcvLSwsLCw0LzQ0LCwsLCwsLCwsLCwsLCwsLCwsLDQsLCwsLCwsLCwsLCwsLCwsLP/AABEIAI8BYAMBEQACEQEDEQH/xAAcAAEAAgIDAQAAAAAAAAAAAAAABgcFCAECBAP/xABOEAACAQMABgYFCAcGBAQHAAABAgMABBEFBgcSITETQVFhgZEiMlJxoQgUI0JykqKxF1NUYpPB0jOCssLR0zRjs/BDpMPjFiREc3SUo//EABsBAQACAwEBAAAAAAAAAAAAAAAFBgEDBAIH/8QANhEBAAIBAgQEAwgBBAIDAAAAAAECAwQRBRIhMQZBUWETIrEycYGRocHR4WIUFTPwFlIjQnL/2gAMAwEAAhEDEQA/ALxoFAoFB8p7hUUs7BVHNmIAHvJrEzERvL1WtrztWN5Q3TO0aCMkQKZm7fVT7x4nwGO+uHLr8deleqc0vh/UZeuSeWP1/JENIa+3kvqusQ7I1GfvNk+WK4b6/Lbt0T+Dw9pMf24m0+7B3OlZ5PXmlbPtSOR5ZxXNbPkt3tKSpodPT7OOsfhDyE558a1zO7qrWI6Q7xzsvqsy/ZYj8qzW817S8Xw47/arE/fDJWes13F6lxJ7mbfHk+a3V1WWvaziy8J0eX7WOPw6fRJdGbS5l4TxLIO1PQbyOQfhXZj4lMfbhD6nwzSeuG2339U40HrTbXXCOTD/AKt/RfwB9bwzUhi1OPJ9mVc1XDtRpf8Akr09fJms1vcLmgUCgUCgUCgUCgUCgUCgUCgUCgUCgUCgUCgUCgUCgUCgUCgUCgjOtWuMVnlB9JMRwQHl3ufqju51y6jVVxdO8pXh3CcusnftX1/j1VTprTk1229M+R1IOCL7l/meNQubPfJPzSu2j4dg0tdqR19Z7sbWh3uaBQKBQKBQB+XEVmJmOsMTWJjaUz1Y1+lhwlzmWPlvc5F8frj38e+pDT6+1flv1hW+IcApl3vp/ln08p/haNhepMgkiYOjciP++B7qmK2i0bwp2XFfFaaXjaYemvTWUCgUCgUCgUCgUCgUCgUCgUCgUCgUCgUCgUCgUCgUCgUCgg+vWuXzfMFuQZiPSbmIwfzfu6uZ6hXBq9XFI5a9/on+D8HnUz8XL9j6/wBKrdySSSSSckk5JJ6yTzNQkzMzvK80pWleWsbQ4rD0UCg4oJBqnqw170uDurGpw3UZCPRHu6z4dtdel005d5/7uh+K8VjR8kR1mZ/RgpYyrFWBDKSCDzBBwRXLas1naUrjyVyVi1e0utYeygUCgy+rWsMtlJvJ6SN68ZPBvd2N3106fU2xT07IziXDcesp16W8pXTojScdzEssRyreYPWGHURU/jyVyV5qvn2o099PknHeNph7a9tJQKBQKBQKBQKBQKBQKBQKBQKBQKBQKBQKBQKBQKBQKCM686yfM4sIR00mQg7O1j3D88Vy6rURir07yleE8OnWZev2Y7/x+KmXckkkkkkkk8yTxJJ7c1X5mZneX0OlK0iK1jaIcVh6KBQKDvbws7KiDeZiFUdpJwK9UrNpiIa8uWuOk3tO0QvXVvQ62tukI4kDLH2mPrH/AL6gKsmHFGOkVh8z1uqtqs1slvP9IQPajoLccXSD0Xwsnc31W8Rw94HbUbxDBtPxIWXw7rt4/wBPfvHWP3j8EDqLWsoFAoFBntTtYms5skkxPgSL+TAe0PiOHZXXpNROK3XtKH4vw2NXj3r9qO3v7LshlDKGUghgCCORB4gip+JiY3h8+mJiZiXessFAoFAoFAoFAoFAoFAoFAoFAoFAoFAoFAoFAoFAoPlczKis7HCqCzE9QAyTWJmIjeXqlZtaKx3lRGsGlmu53lbkThB7KD1R/M95NVzPmnJebPpPDtHXS4IpHfz+9jq0O8oFB3hcKylhkBgSDyIByR4ivVNuaN2vNW1scxWdp2nZZGltnEbjftZNzIyEfLIc8eDcx45qXycPrbrSdlO0viLLjnlzxzbefaTULVCSCZprlAGj9GMZBBJHFxjuOBnB4mmj0s47Ta/4HGeMU1GOuLDPSes/tCwqklaeTSdgk8TxSDKuCD2+8d4PHwrzekXrNZbMOW2HJGSneFXWGzq5eRhIVjRWI3zxLAHgVUHke8ioenDrzbr0hcc3iTBWkTSN7bdvR2131fgsoYljy0sjkl3PHdUccAcAMsOrqrOrwY8NIivf1Y4Pr9RrdRa152rEdo7dUMqNWYoFBxQWbst05vI1q54xjejz7OeI8CfI91TOgz81eSfJSvEOh+HkjPWOlu/3/wBrBqSVooFBBNsus0thYCS3cpNJKkaMApxwZ2OGBHqoRy+tQUZ+ljS/7Yf4UH+3QTDZPtEvrrSUUF1cGSOVZAFKRL6Sozg5RQfqnzoM/ty13ubGW2is5uiZkd5MLGxIJVU9dTjislBGtmOvWlL7SUEEtyzxEs0g6OEeiqM3EhAQCQo4dtBsBcTrGjO7BUQFmZjgAAZJJPIADNBQOuu2+d3aPRwEUQOBMyhpH7wrcEB7CCeXLlQV9da8aRkOWvrnP7s0ijyUgUHu0RtK0nbsCt3I4BGVmPSqe47+SPAg0GyOz7WkaTs0uAu42Skig5AdeeD2EEEe+gwm2jWeawsUe2fcmkmVFbCnACszHDAg+qBy+tQUh+ljS/7Yf4UH+3QP0saX/bD/AAoP9ugmOybXbSd/pKOKa5LwqsjyL0cIyFUgcVQH12TroLm1u0mbWyuZx60UMjL9oKd38WKDWj9LGl/2w/woP9ugfpY0v+2H+FB/t0HePa1pYEH52T3GGDH+CgujZDr++lI5VnRVmg3clAQjq+9ggEndYbpyOXEY7AE50npCO3ieaZwkcY3mZuQH8z1ADiTQUHrjtvuJWKWAEEQ5SMqtK3fg5VB3YJ7xQQK5120jId5r66z+7PIo8ApAFBm9XdrOkrV1LTG4jHrRz+lkdeJPWU45HJHcaDZXVrTUd7bRXMXqSrvAHmDnDKcdYYEeFBG9qWlejt1hU+lMeP2FwT5kqPOuDX5eXHyx5p7w/pfi6ick9q/VVFQa+OaBQKDigvLUq86aygbOSE3D709A/lVk01+bFWXzPieH4OqyU9/r1ZvFb3C5oFBxigqTand792qdUUYHixLH4btQvEbb3iPRd/DeHl09r+s/RDajljc0CgUHs0NpA288cy/UYEjtXkw8VJrbgyTjvFnJrtNGowWxz5x0+/yX9DIGUMpyGAIPcRkVZYnfq+Y2rNZmJd6ywUFEfKV0lmS0twfVWSVh9ohEP4H86ClkjJBIBwoye4ZA4+JA8aCQ7N7zodKWT/8APjQ+5z0Z+DUGb246S6bS8w6oVjiHgu+343YeFBI/k3aN3rm5n/VRLGPfI2fPEfxoJ9t3vWi0TIEyOlkjjYjqUksePYdzHjig1foLX1O2g6OjsPmF3aFA6MjzQrG5bez9IwbiHGeB9LGBjsAZnVzZvoG//wCFvrl257hkhWThz+jaANjvxigtTUvVOHRkDQW7SMjSGQmUqWyQq81VRjCjqoKh+UnpLM9rbg/2cbysOr6Rgq+P0bedBTcSgkAnAJGTjOB24HOguMHVPsl/85QWFsz0JooBrzRiOAwaEu5m4gFGYASHlkLx7qDx7ftI9Fopk655Y4/AEyHw+jA8aDWWgufaRZaJttFRwxC3a+CQKrQ7hk3l3ekeQoeRAf1uZYdnAKXoNi/k+6syW1tLcyqVN0U3FYYPRpvYbB4jeLHHcoPXQRb5QutLPcJYxtiOFVeUA+tIwyobuVCCO9+4UFR2ls0siRoMu7KijtLEAfE0GxumdktqujHht4Fe7CLuylsO0gIySzHAU8fR5Y76CrP0N6W/UJ/Gi/qoL02VaCmsdHRwXACyq0hKhgwAZyRxXhy4+NBCNo990l869USqg9+N5vi2PCoLX35su3ovvh7B8PSRfztKMVwp0oFBI9H6mzzWvziPBJJ3Y+tlHWD25zw667aaK98fPH5ITNxvBh1XwbdvX3R1lIJBBBBwQRgg9hB5GuOYmJ2lMVvFo3r1haOyW7zBLFn+zcMB3OP9Vapnh198c19FK8SYeXUVvHnH0TupFXSgUHBoKF1lu+mu55OppGA9y+iPgoquam/NltL6XwzD8LSY6+316udAaBmvH3YhwHrOfVX3nrPcKYNPfLO0dvV51/EcOkrved58odNP6Ka1neFuO7xVsY3lPI/y94Nec+GcV+WWzQa2urwxkj8faWPrS7SgUFz7PL7pbGLPOPMZ/un0fwlasOjvz4ofOeM4fhay8R2nr+aTV1IsoNWNt2kem0vOPqwiOJf7qhm/GzUHGz3QgnstLykf2VoAOzO90xx3/QDzoIZYXRiljkHON1ce9WDD8qD0afv/AJxdTz/rpZJOPVvuWx8aDYL5POjuj0a0p5zzOw+ygCD8QegsDWDQsV7byW8670cgwcHBBByCp6iCAaCjdYNg9ymTZzpMvHCyfRv3DPFWPf6NBWun9W7qyYLdQPETyLD0TjnuuMq3gaDHWty8bq8bFHUhlZTggjkQRyNBuTqrftcWVtPJ68sEUjY5ZZAxwOzJoNaNs2kun0vckHKxFYl7txQGH39+gjWgdBz3svQ20ZkkILboKjgOZyxAHnQST9E2l/2M/wAa3/3KDYbZroNrLRtvBIN2RVLSDIOGdmcjK8Djexw7KCrvlKaSzJaW4Pqo8rD7RCKfwP50FLxRlmCqMsxAAHMk8ABQe7TOg7i0YLcwyQswyodSMjkcHkaDvq7pprOZZVjikKkHdmjV14dm8Mqe8YNBuRYXAkjSQDAdFYDs3gD/ADoNRNoN2ZdJ3rt+0SqPcjlF/CooPfsjshNpezVhkK5k8Y0aQfiUUGzWsOtVpY7nzuZYuk3tzIY53cZ9UHlvDzoMMdqeif2xPuS/0UExU540Gv2mJ+kuJn9qWQ+Bc4+GKrOe3NktPu+n6HHyafHX0iPo88BUMpcZQMCw48VzxHDuzXmm3NG7dm5/h25O+3Ras2zm0cZRpUzxG64I/EDUzPD8NusbqRTxFrKTtbafw/hjpdlwyN25O7kZDRgnHXghuBx3Vrnhtd+kuqvifJyzFscb+0rAtoFRVRRhVAUAdQHAfCpKKxEbQrFrTa02t3lHta9T4rwF1xHMBwcDge5x9Yd/MfCubUaWuWN/NKcO4tl0k7d6ecfx6ItqDby2d+9vMu4ZIzjsYoQQVPWMFq5NHS+LLNLeaX41mxavSVz4p32nr7b+qzxUqqbmgUHh05edDbyy/q43bxAOPjXjJblrMt2mxfFzUxx5zCrdUdSJLnEk29HDz/ff7PYp9ry7ah9PorZPmv0hcuJccpp4+Fg62/SP5WvYWUcKCOJAiLyA/wC+J76maUikbVUrLlvlvN7zvMsFrhqmL7oyHEboSN7d3sqeojI68Ece3trn1OmjNEeUpHhnFL6KbbRvE+TD2+zCEevPI32Qij4hq0V4bjjvMpC/ibUT9mtY/OWF181dtrOKPog3SSOeLOT6Kjjw5cyvVXPrNPixUjl7y7+C8R1WszW+JPyxHlEd0KqNWdZWyGf0LiPsdH+8pX/JUzw23yTHupnifHtlpf1jb9Vh1JKw6yOFBJ4ADJPcKDSvTV984uJpjzmlkk4/vsW/nQX7sS0JnQs2f/q2nH93c6HHmH86DXY0HFBuFs/0b820baRYwVhQsP3nG+34mNBQm3GGeHS0zFnVJljeMhmAIEaocdWQynh7u2giOr2sc1pcxXCkuYmDbrsxU9RB49hNBnNom0abS3Rq0awxRksEUliWIxlmIHIcAABzPOgxuouqM2k7lYYwQgIM0nUiZ4kn2iAQo6z3AkBtwipBEAAFjiTAHUFRf5AUGl2lLwzTSytzlkeQ+92LH86D06v6fuLGQy2shikKlCwVG9EkEjDAjmo8qCRfpW0t+2N/Cg/ooNl9UXlaytmuGLTNDG0hIUHeZQxGFAHDOOHZQa3bbNI9Npef2YQkQ/uqC342agxuzDRvzjStnH1CUSH3RAynPcdzHjQWD8paX6WyXsSY+bRj/LQUrQbvWkW4iqPqqo8gBQar7X9XntNJTkqejuHaeNscDvnecA9qsSMdmO0UEZ0DpiWzuI7iBgssRJUkAjiCpBB5gqSPGg9etetNzpGbprlwzBd1VUYVRzwq+/jnn8KCXbHdQpL24S5lUi1hYMSRwkZTkIvaMj0jy4Y5mg2aoNcmOfGqpM7vrNa7RtDijK8tS77prKBuZCbje9PQP5Z8asmmvz4ol8z4lh+Dqr09/qzlb3CUCg+MlqrFWZQWQ5UkcQcEHB6uBI8axtHdmLTETEPsKyw8Olr3ohGfbljj4/vsAa8Xvy7NuHF8SZj0iZ/J7RXtqfO5t1kXddQynGQRkHBBGR7wKxMRPSWa2ms7xL6AVlhzQKBQVHtSvd+7EY5RRgf3n9I/DdqE4jffJFfRd/DeDl085P8A2n6IdUesafbIT9LcfYj/AMTVK8M72VTxRHy4595/ZZ9SyoPjeWwljeNs7rqyNgkHDAg4I4g4PMUEI/Q7on9mb+PP/XQTDQuiorSBIIF3IowQq5JxkknieJ4knjQRGTZDoliWNu2SST9NN18fboOv6HdE/szfx5/66CeKuBjsoMbp/V+2vY+iuollTmN7OQe1WGCp7wRQQG72FaOZsq9zGPZWRCPDfjJ+NB99HbEdGRnLiabuklwP/wCQWgn+jNGQ20YjgjSKMclRQo9+BzPfQfS/tFmieKTJSRGRgCQd1gVOCOI4HmKCE/od0T+zN/Hn/roH6HdE/szfx5/66B+h3RP7M38ef+ugnargADkOFBC77ZRouaR5ZIGaSV2dz00wyzEsxwHwMkmg9mruzywsZhPbQlJApXJkkbg3PgzEeNB6NaNSLPSLI93EZGjBVcSSLgE5PqMM0GE/Q7on9mb+PP8A10E8AoMfp3QVveRGK6iWVOeGHEHGMqw4q2CeIIPGgr+72FaOdsq9zGPZWRCPDfQn40GR0Nsc0ZbkMYnnYcQZ33h4ooVT7iDQT2KJVAVQFVRgAAAADqAHIUHeg11uI912U/VYjyOKq168szD6rhvz4629Yh868xDbMxEbyuHZro+aG1ImXd33Lop9YAgcx1ZIzjvqf0WO1MfzPnvHNRizarmxzvtG0yltdiHKBQKBQQ/aRd9HHbf/AJUbH3IC354rj1luWK/fCZ4Ni+JfJ/8AiyYCuxDFAoFAoFBSWvOj5o7uV5V4SuWRhxUjkBntCgZFQGtx3rkm1vN9A4JqMV9NWlJ617wj9caaWFsgj9O5bqxGPi5/0qW4ZH2pVHxPb/jr9/7LLqVVMoFB5r7SEUC700scS+1I6oPNiBQYhdd9HE4+f2v/AOxEPiWoM7DMrgMjBlPIqQQfcRQd6D4SXkanDSICOosoPkTQdfn8X62P76/60HIv4v1iffX/AFoPuGzQc0HV3CgkkADmScAe80GDm100ehIa+tQRzHTxZHv9LhQe3RmnrW54W9xDMRzEcqOR7wpyKDI0HzmmVOLMFH7xA/Og+Xz+L9bH99f9aD6Q3KPwV1bHssD+VAluUTgzqpPtMB+dBxHdxscK6E9gYE+QNB9qDgmgw15rbYxMVkvLZGHNWnjDD3jeyKDvYa0WU7bsN3byMfqpNGW+6Dmgy9BQ+tlr0V7cL/zCw9z+mP8AFVc1VeXLaH0jhOX4mjxz7bfl0Y62uGjdXQ4ZCGU4BwR3GtNLzS3NDtzYa5aTS3aVuaoa5x3WI5MRz9mfRfvTv/d5++p3TauuXpPSVC4lwjJpJ5q9aevp96WA12IdzQKD43dysa7zcBlV8WYKPiRWJmI7vVazadofWsvKt9r9x/w6D/mN5boH5moviVvswtPhnHvOW3tELCsZd+NG9pVbzANSdZ3iFZyV5bzHpLm4uVQoGPGRt1ffus35KaTMQxFZnfbyfasvJQKD4Xl2kSF5GCooyWJ4CsWtFY3l7x47ZLRSkbzKpNc9cDd/RRDdgBzxA3nI5E+yO7n29lQmr1fxflr2XfhHB/8ASz8XJO9/p/KKVwLAtXZPa7ts7/rJDj3KAv571TnD67Yt/VRPEeXm1UVjyhOK70AUFW7XNp3zD/5W0IN0QC7HBEQIyOB4GQjiAeAGCQcig150hpCa5kMk0jyyNzZ2LMe4Z6uPIUHW+sJYSFmjeJiMgSIykjtAYDI76CR7ONcJtHXcZV26B3Amjz6DKSAWx1MBxBHHhjkSKDbeg071+0l850jdy8w0zhfsqdxfwqKDFaP0bNcMVgikmYDeKxIzkDIGSFBIGSOPfQfGaFkYq6lWU4KsCCCOYIPI0E62OaxXEGkbeFHcwzPuPFklCGB9LdPAMDg5HHgRyJoNkNaNOx2NrLcy+rEucDmxJwqjvLEDxoNU9b9c7rSMha4kO5nKxKSIl7ML1n945JoOsOpd81qbtbZ/m4UuZPRHojmwUneK9eQMUGCilKsGUlWUggqSCCORBHI0G1uyPT8t7o2KWc70qs8bMebbh4E9+6Rk9ZBoIL8pXSPoWluOtpJWH2QEX/E/lQUTQWr8nS73dIyx54SW7cO9XQj4b3nQeHb5pHpdKsg5QRRx92SDIf8AqY8KDJfJz0bv300xHCGHA+1IwA/Cr+dBe2s2n4bG3e4nJCIOQ9ZieCqo62J/1OADQawa67RbzSLMHcxQcd2CNiEx++eBkPeeHYBQR6w0NczqzQQTSqvrNHE7gcM8SoIHCg8NBsB8nzWma4Se1ndpBCFeJmJLBSSGUseYBxjPLJHLGA9+1fR27NHOOUi7h+0vEean8NRHEse0xdcfDOp3pbDPl1j8e6C1FrSA44jgRxBHMe7vrMTMTvDFqxaNpjdYup+vvKG7Pcsx/KT+rz7altNrt/lyfmp3FOBTTfLp+3nX+FjqwPEVKKvPRzQRTaVeGKzyOZli/C3Sf5K5dZflx7+8JbguH4up5f8AG302/dKImyoPURnzrpid43RVo2nZVW1iXN1GvsxA/eZv6ah+JW+eI9ly8M02wXt6ysHVKbfsrYnn0SDyGP5VKYJ3x1n2VjiFOTVZK/5T9WJ14v8Ao5rAZ53Ibwx0Z/6tadTfltT73XwzB8XFnn0p++/7JYK60Q5oMXp7TsVpHvytz9VR6zHsUfz5CtWXNXFXezq0mjy6q/Jjj+lP6yayS3r5f0YwfQjB9Ed59pu/yxUFqNTbLPsvnDuF4tHXp1t5ywtcyUcgedZiN+jza3LEzK+tW9H/ADe2ii60Qb32jxb4k1ZcNOSkVfMNZnnPnvk9ZZOtrmeTS18tvBLM/qxRvI3uRSx/Kg0x0ppB7iaSaU5kldnY97HPDsHUB2UFi/J/0CtxpBpnUMtrHvrnl0jHdQ47gHPvAoLf2ibPI9LGEyTNF0IcDdVTnf3eeT1bvxoIlFsCtwwJu5Tgg46NOODy50FoayaR+bWlxP8AqopHHvVSQPPAoNLyaCw9keulroo3MlwkjySLGsYjVTwBYtkswxklfKgius2l30jey3HR4edxuxpliOAVVGB6RwBxxxNBbGxbZtPDOt9eIYtxT0MTcHLMMF3X6oClgFPHJzgYGQknyhIZG0WDHndSeNpMezuuoz3b7J8KDWqgnOru1S9tYRbsIri3C7nRTxgjcxjdyuCVxww2aCwNUNoWiLp1iudH29tI5wGMMLREngMvuArnvGO+guKyso4V3IY0jTJO7GqquTz4KAM0GtG3nSPTaWdBygjji+HSH4yY8KCCw2DtDJMPUiaNG98gcr/02oJXsZu+j0xa8cBjIh796NwB97B8KDAa36S+c3tzPnIkmkZT+7vHd/DigvL5OWjdyxmmIwZpt0HtWNQB+J3oIl8ofWEyXcdmp9C3UO4B5ySDIyO5N3H2zQVRa27SOsaDLOyqo7SxAHxNBtNLrNo3QiQ2MsnRFIlYBYpGyCWBYlFI3mZWJ6+Oeughz6Z1VYkmNCSck9DddfhQTPZw+ipOmk0VGFxurIwSVeeSo+k59Z4d1Bm9cND/ADq1eMeuPSj+0vEefEeNaNRi+Jjmru4dqv8AS6iuTy8/uUbjt4dxquTG09X0usxMbwVhkobJVqjrpJaYjlzJB2c2T7Pav7vl2Hv0usnH8tuyA4pwSmo3yYtov+k/2t20uVlRZEO8jqGUjrB4g+VTcTExvCjXpalppaNphA9rtx9HBH7Ts33V3f8APUdxK3yxCyeGce+W9/SI/Wf6S7Vm46Szt36zEmfeFAPxFduGd8cT7IPW4/h6i9fSZ+qrNpE29fyfuLGv4Q3+aobiFt8y6eHqcujifWZT/ZzNvWEX7pdfJ2x8CKk9FO+GFW43Tk1t/fb6IptXu8XMAHOOPf8AFn/9uuTiF9slY9E14dw82nyzPn0/T+1oQybyhhyIB8+NSsTvCo2jaZhHdcNa0slCgb8zjKr1Act5j2Z6hxPxrm1OpjDHukuG8MvrL99qx3lUGktISXEhkmYu56+oDsUdQ7qgsmW2Sd7L/pdLi01OTHG0f97vNWt0FBJdn2h/nF2rEfRw4kb3/UHnx/umu7QYefJvPaEHx7WfA080ietun4ea6KnVBKCJ7VnI0ReFefRY8CyhvgTQakUF/fJrjQW12/DfMqBu3dVCVz3ZZ/I0HOmtvCQzyxRWnTJG5VZRcbofBxkDojwzy4nhQZvZ5tSbStyYBZ9EqxmRpOn3wMEADHRLxJPb1HsoPRt10j0OiZVBwZ3jiH3t9vwow8aDV2gmz7NpxooaT6RNzd3zEch93f3AQeRzwbHDge3hQQmg2Y+T/fyy6MPSszdFO8cZbJIQJGwGTzAZm93LqoM3p/aHou3kktrqcB19GSNoZnGGUHB3YyrAgjroK7l1e1c0nOsVlO8NxKW3VijnCEhSx9GWPdUYBOAV5UEE2i7PZdEmMtMkscpYIygq2VxneQk4HpDiCfDhkIXQbpavI62luJT9IIYhIT7QRd7Pjmg1C1q0l85vLmfORLNIwP7pY7vkuBQTzQWhD/8ADF9Nu+k88bD7ETxrnw3paCt9G3zwSpLGcPGwZT3jlQeag252W6O+b6KtExgmISHPPMpMhz97HhQa6bWmJ0veb3PpAPAIoHwxQefZpGjaVshIQF6dDxOBlTvKPFgo8aCzduWpLN0+k3uRuqIkSHoznmqY397tZm5UFGUGzWwHRvRaLEnXcSySeCkRDw+jJ8aCyDQVNtJ1e6GX5xGPo5T6WPqufyDc/fmoXX6fltzx2ldPD/EPiU/0956x294/pDKjlmKDKas6IN3cJF9Unec9iDn58B7yK6NNinJkiEdxTWRpdPN/PtH3r2jUKAAMADAHYKsURtD5tM7zvKrNrM+bmJPYiz95j/TURxK3zxHsufhjH/8ADe/rP0SzZxcb9hGD9Quvk5I+BFd2itvhhBcdx8mtv77T+is9cJt+9uD/AMwj7oC/yqH1c75rSuXB68ujxx7fusDZTNm0dfYmb4qp/mak+HW3xbe6reJKbavm9Yj+EN2jT79/KPYVE/CG/NjXBr7b5p9k/wCH8fLoon1mZ/b9lpaq3PSWdu2eJiTPvAwfiKmcNubHWfZS9dj+HqclfSZYbaRoXp7bpEGZIMsMcyv1x5DP92tGtw8+PeO8O/get/0+oisz8tuk/tKoKgH0FzQdooyzBVBLMQABzJPAAVmtZmdoeMmStKza07RC79UNBCzt1TgZG9KQ9rEcvcBw8O+rHp8MYqbeb5vxHW21eeck9vL7mcre4Cg8emNHJcwSwSepMjRtjnhgRkd4zmg1I1w1QudGzGOdDu5wkoB6Nx1FW5ZxzXmKDCRTsuQrMoYYbDEZHYccx3UGU1c1Yur5wltC8nHBbGEX7Tngv50GzezbUhNFW5TIeeTDTSAcCRyVc8dxcnGeZJPDOAFefKV0l/wluD+slYeSJ/6lBR4FBsztOsvmurjwL/4UVrF92SJTn34PnQay0Gz2wRQNER465ZSfvY/ICgrfbnqbPHeSXqIz2826zMoz0bBQpD45A7uQx4ccdVBWNheyQSLLE7RyIcqynBB7iKD16X0zc30ga4lknk9Vd4kn3Ko4D3AUFlbLNlE0s0dzfRmKCMh1icYeQjiMqeKpnnnieWMHNBdWvGkfm2j7qYHDJBJuk+0VKp+Iig04oNn9F6C3NWvm4HpNZSPg+3IjTf4moNYKD1aKszPNFCvOWRIx73YKPzoN1oYgihVGAoAA7gMCgpPbjs9mml+fWkZk3lAnRBl8qMK6rzYboAIHEYB48cBRrAg4OQR5gig9d5paeYBZZpZAOQkkdgPcGPCg4sNFzznEEMsp7I43f/CDQbfam6M+bWNtARho4Y1b7W6C34iaDM0Hmv7JJo2jkG8jjBH/AHyPfXm1YtG0veLJbFeL0naYUlrPq+9lLuN6SNxjfqYdh7GHWPGq/qdPOK23k+icN4lTWY9//tHeGIrmSbJ6D09NaFjDugvgEsoY4GcY7Odb8Oovi+y4Nbw3Dq9vi79PSWW/SDe+1H/DH+tb/wDcMvs4P/HNH/l+f9MFpfSklzJ0sxBfAXgMDA5cPGubNmtltzWSmj0ePSY/h4+2+/V7dDa0XFqhjhZQpYt6Sg8SAP5CtmHV5MVeWrl1nCNPqsnxMm++23SWJuJi7s7es7Mze9iSfia0WtNp3lI4scY6RSvaIiPyZTQmsk9orLCygOQTvKDxAx4Vuw6q+KNquDW8Kway0Wy77x6Tsx9/eNNI8shy7nLEDAz3Dq5VqyZJvabS7NPp64McY6doZjRmuN1bxLFGyBEzjKAniSefvNdGPW5KVisI3UcD0ufJOS++8+/9PUdoF77Uf8Mf617/ANwy+zT/AOOaP/L8/wCkXY5JOAMnkOQ9w7K4pned07WOWIh1JrEQTOy0NnmqfRYuZ1xIR9GhHqA9ZHtEdXUO88JrRaXkjnt3UnjfFvjz8DFPyx3n1/pPQKkVcc0CgUHSSIMCGAIPMEAjyNBixqvZBt4WdtvdvQRZ892gyscYUAKAAOQAAHkKDtQdSoPMCgdGOweVByRQcdGOweVByBjlQc0GLutXLSQ5ktbdz2tDGT5laD0WWi4If7GGKP8A+3Gi/wCECg9lBwRmg46Mdg8qDnFBx0Y7B5UDcHYPKg7UCg8F/oS2n4zW8Mp7ZIkY/iBoPnb6u2kfqWtumPZhjH5LQZJVAGAMDsFBzQKBQeLS2i47mMxyrvKfMHqIPURXjJjrkry2btPqMmC8XxztMKe1o1Vls2ycvCT6MgHLucfVPwPwqD1GktinfvC+cN4vj1ccs9Lenr9yP1xphzQKBQKBQKBQKDtHGWIVQWYnAAGST3AVmtZmdoeMmStKza07Qs3UvUbois10AZBgpHwITvbtb4D38pnS6KKfNfupfFeNzn3xYOlfOfX+k9AqRVxzQKBQKBQKBQKBQKBQKBQKBQKBQKBQKBQKBQKBQKBQKBQKBQdJYgwIYAgjBBGQR3g1iY3jaWYmYneEC1h2co+XtGEZ59G2dz+6ea+7iPdUdn4fW3WnSVj0PiHJj2rnjmj18/7V9pTRM1ucTRsnYSPRPuYcD51GZMF8f2oWvT67BqI3x2ifbz/J460usoFAoFAA6us8qzEb9nm1or1lJdB6j3NxgsvQxn60g9LwTmfHFduLQZL9Z6QhdZx7T4N60nmt7dvzWZq7qvBZj6NcuRxkbBY+72R3CpbDp6Yo6KhreI59XbfJPT0jszYFb3A5oFAoFAoFAoFAoFAoFAoFAoFAoFAoFAoFAoFAoFAoFAoFAoFAoFB0ljDAhgCDzBAI8jWJjfuzFprO8I7pDUazl49F0Z7YmK/h9X4VzX0eK/l+SSw8Z1mLpF949+rBXOy5P/DuHH20Vv8ACVrntw2nlMpPH4nzR9ukT928PGdl0nVcp/Cb+qtf+2f5OmPFFfPHP5/07xbLW+tcjH7sR/MvWY4b62eLeJ//AFx/nP8ATKWezS2X+0eWTuyFH4Rn41urw/FHfq4sviPVW6ViISXRmgbe3/sYUQ+1jLeLHj8a66YaU+zCJz6zPn/5LzLJVscxQKBQKBQKBQKBQKBQKBQKBQKBQKBQKBQKBQKBQKBQKBQKBQ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8" name="Picture 10" descr="http://commons.bcit.ca/appliedresearch/files/2011/10/ns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08" y="160338"/>
            <a:ext cx="228550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2" descr="http://paw.sites.olt.ubc.ca/files/2012/01/1bear_tall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29080"/>
          <a:stretch/>
        </p:blipFill>
        <p:spPr bwMode="auto">
          <a:xfrm>
            <a:off x="-76200" y="0"/>
            <a:ext cx="2201587" cy="69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NSERC Collaborative and Development Project (CRD)</a:t>
            </a:r>
          </a:p>
          <a:p>
            <a:pPr algn="ctr"/>
            <a:r>
              <a:rPr lang="en-US" sz="2800" dirty="0" smtClean="0"/>
              <a:t>Three years</a:t>
            </a:r>
          </a:p>
          <a:p>
            <a:pPr algn="ctr"/>
            <a:r>
              <a:rPr lang="en-US" sz="2800" dirty="0" smtClean="0"/>
              <a:t>Approved for funding in July </a:t>
            </a:r>
            <a:r>
              <a:rPr lang="en-US" sz="2800" dirty="0" smtClean="0"/>
              <a:t>2016 </a:t>
            </a:r>
          </a:p>
          <a:p>
            <a:pPr algn="ctr"/>
            <a:r>
              <a:rPr lang="en-US" sz="2800" dirty="0" smtClean="0"/>
              <a:t>October 2016 all agreements in place</a:t>
            </a:r>
            <a:endParaRPr lang="en-US" sz="2800" dirty="0" smtClean="0"/>
          </a:p>
          <a:p>
            <a:pPr algn="ctr"/>
            <a:r>
              <a:rPr lang="en-US" sz="2800" dirty="0" smtClean="0"/>
              <a:t>First year getting students and postdocs in place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5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In-kind Support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the generous financial report from each company NSERC doubles that contribution on the assumption that there is an equivalent in-kind.</a:t>
            </a:r>
          </a:p>
          <a:p>
            <a:r>
              <a:rPr lang="en-US" dirty="0" smtClean="0"/>
              <a:t>This means 15 –25K in-kind support per year from each company (total $280K per year).</a:t>
            </a:r>
          </a:p>
          <a:p>
            <a:r>
              <a:rPr lang="en-US" dirty="0" smtClean="0"/>
              <a:t>Thus far we have 18K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 is a major commitment.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Any time in meetings, AGM, phone calls, replying to emails and completing forms is in-kind</a:t>
            </a:r>
          </a:p>
          <a:p>
            <a:r>
              <a:rPr lang="en-US" sz="2000" dirty="0" smtClean="0"/>
              <a:t>Any conversations / work with Gordon </a:t>
            </a:r>
            <a:r>
              <a:rPr lang="en-US" sz="2000" dirty="0" err="1" smtClean="0"/>
              <a:t>Stenhouse</a:t>
            </a:r>
            <a:endParaRPr lang="en-US" sz="2000" dirty="0" smtClean="0"/>
          </a:p>
          <a:p>
            <a:r>
              <a:rPr lang="en-US" sz="2000" dirty="0" smtClean="0"/>
              <a:t>Salary can be between $600 - $1000 per day</a:t>
            </a:r>
          </a:p>
          <a:p>
            <a:r>
              <a:rPr lang="en-US" sz="2000" dirty="0" smtClean="0"/>
              <a:t>Vehicle usage is 0.70c / KM</a:t>
            </a:r>
          </a:p>
          <a:p>
            <a:r>
              <a:rPr lang="en-US" sz="2000" dirty="0" smtClean="0"/>
              <a:t>Hotel /</a:t>
            </a:r>
            <a:r>
              <a:rPr lang="en-US" sz="2000" dirty="0" err="1" smtClean="0"/>
              <a:t>perdium</a:t>
            </a:r>
            <a:r>
              <a:rPr lang="en-US" sz="2000" dirty="0" smtClean="0"/>
              <a:t> is all eligible</a:t>
            </a:r>
          </a:p>
          <a:p>
            <a:r>
              <a:rPr lang="en-US" sz="2000" dirty="0" smtClean="0"/>
              <a:t>For example for this </a:t>
            </a:r>
            <a:r>
              <a:rPr lang="en-US" sz="2000" dirty="0" smtClean="0">
                <a:solidFill>
                  <a:srgbClr val="FF0000"/>
                </a:solidFill>
              </a:rPr>
              <a:t>AGM</a:t>
            </a:r>
          </a:p>
          <a:p>
            <a:pPr lvl="1"/>
            <a:r>
              <a:rPr lang="en-US" sz="2000" dirty="0" smtClean="0"/>
              <a:t>Drive Tuesday afternoon, All day Wed AGM, drive home Thursday AM</a:t>
            </a:r>
          </a:p>
          <a:p>
            <a:pPr lvl="1"/>
            <a:r>
              <a:rPr lang="en-US" sz="2000" dirty="0" smtClean="0"/>
              <a:t>2 hotel nights ($150 per night)</a:t>
            </a:r>
          </a:p>
          <a:p>
            <a:pPr lvl="1"/>
            <a:r>
              <a:rPr lang="en-US" sz="2000" dirty="0" smtClean="0"/>
              <a:t>100km in travel</a:t>
            </a:r>
          </a:p>
          <a:p>
            <a:pPr lvl="1"/>
            <a:r>
              <a:rPr lang="en-US" sz="2000" dirty="0" smtClean="0"/>
              <a:t>= $800 * 2 + 150* 2 + 100 * 0.7 = $1970 per person in-kind</a:t>
            </a:r>
          </a:p>
          <a:p>
            <a:r>
              <a:rPr lang="en-US" sz="2000" dirty="0" smtClean="0"/>
              <a:t>NSERC expects the company to report the </a:t>
            </a:r>
            <a:r>
              <a:rPr lang="en-US" sz="2000" dirty="0" err="1" smtClean="0"/>
              <a:t>Inkind</a:t>
            </a:r>
            <a:r>
              <a:rPr lang="en-US" sz="2000" dirty="0" smtClean="0"/>
              <a:t> annually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See Curtis for more information when asked to report and he will guide you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7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Existing data not collected for the project doesn’t not count</a:t>
            </a:r>
          </a:p>
          <a:p>
            <a:r>
              <a:rPr lang="en-US" dirty="0" smtClean="0"/>
              <a:t>But data collected FOR the project, or data which you collected which has been modified to help the project counts</a:t>
            </a:r>
          </a:p>
          <a:p>
            <a:r>
              <a:rPr lang="en-US" dirty="0" smtClean="0"/>
              <a:t>As you will see in the presentations… we would love access to:</a:t>
            </a:r>
          </a:p>
          <a:p>
            <a:pPr lvl="1"/>
            <a:r>
              <a:rPr lang="en-US" dirty="0" smtClean="0"/>
              <a:t>GIS road data</a:t>
            </a:r>
          </a:p>
          <a:p>
            <a:pPr lvl="1"/>
            <a:r>
              <a:rPr lang="en-US" dirty="0" smtClean="0"/>
              <a:t>Linear features mapping</a:t>
            </a:r>
          </a:p>
          <a:p>
            <a:pPr lvl="1"/>
            <a:r>
              <a:rPr lang="en-US" dirty="0" smtClean="0"/>
              <a:t>GPS tracks of vehicles </a:t>
            </a:r>
          </a:p>
          <a:p>
            <a:pPr lvl="1"/>
            <a:r>
              <a:rPr lang="en-US" dirty="0" smtClean="0"/>
              <a:t>Any traffic usage data you have</a:t>
            </a:r>
          </a:p>
          <a:p>
            <a:pPr lvl="1"/>
            <a:r>
              <a:rPr lang="en-US" dirty="0" smtClean="0"/>
              <a:t>Remote sensing data (LIDAR / aerial imagery)</a:t>
            </a:r>
          </a:p>
          <a:p>
            <a:pPr lvl="1"/>
            <a:r>
              <a:rPr lang="en-US" dirty="0" smtClean="0"/>
              <a:t>Forest Structure data (forest plots, vegetation survey data)</a:t>
            </a:r>
          </a:p>
          <a:p>
            <a:r>
              <a:rPr lang="en-US" dirty="0" smtClean="0"/>
              <a:t>Data does NOT have to be just of the </a:t>
            </a:r>
            <a:r>
              <a:rPr lang="en-US" dirty="0" err="1" smtClean="0"/>
              <a:t>Yellowhead</a:t>
            </a:r>
            <a:r>
              <a:rPr lang="en-US" dirty="0" smtClean="0"/>
              <a:t>, can be for the larger Grizzly Bear regions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7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658100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7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Three </a:t>
            </a:r>
            <a:r>
              <a:rPr lang="en-CA" dirty="0"/>
              <a:t>thematic areas of research and scales: </a:t>
            </a:r>
            <a:endParaRPr lang="en-CA" dirty="0" smtClean="0"/>
          </a:p>
          <a:p>
            <a:pPr marL="342900" indent="-342900">
              <a:buAutoNum type="arabicParenBoth"/>
            </a:pPr>
            <a:r>
              <a:rPr lang="en-CA" dirty="0" smtClean="0"/>
              <a:t>the </a:t>
            </a:r>
            <a:r>
              <a:rPr lang="en-CA" dirty="0"/>
              <a:t>environment that sets the broader landscape and environmental context of the </a:t>
            </a:r>
            <a:r>
              <a:rPr lang="en-CA" dirty="0" err="1"/>
              <a:t>Yellowhead</a:t>
            </a:r>
            <a:r>
              <a:rPr lang="en-CA" dirty="0"/>
              <a:t> bear management unit; </a:t>
            </a:r>
            <a:endParaRPr lang="en-CA" dirty="0" smtClean="0"/>
          </a:p>
          <a:p>
            <a:pPr marL="342900" indent="-342900">
              <a:buAutoNum type="arabicParenBoth"/>
            </a:pPr>
            <a:r>
              <a:rPr lang="en-CA" dirty="0" smtClean="0"/>
              <a:t>demographic </a:t>
            </a:r>
            <a:r>
              <a:rPr lang="en-CA" dirty="0"/>
              <a:t>responses relating to population status, size and change; and </a:t>
            </a:r>
            <a:endParaRPr lang="en-CA" dirty="0" smtClean="0"/>
          </a:p>
          <a:p>
            <a:pPr marL="342900" indent="-342900">
              <a:buAutoNum type="arabicParenBoth"/>
            </a:pPr>
            <a:r>
              <a:rPr lang="en-CA" dirty="0" smtClean="0"/>
              <a:t>wildlife </a:t>
            </a:r>
            <a:r>
              <a:rPr lang="en-CA" dirty="0"/>
              <a:t>health which involves individual-animal responses relating to their (a) behaviour and (b) physiology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400" y="380999"/>
            <a:ext cx="5067300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077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3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AGM is planned as a series of presentations on the research to date under each theme</a:t>
            </a:r>
          </a:p>
          <a:p>
            <a:r>
              <a:rPr lang="en-US" dirty="0" smtClean="0"/>
              <a:t>Update on the FRI Research Capture Program</a:t>
            </a:r>
          </a:p>
          <a:p>
            <a:r>
              <a:rPr lang="en-US" dirty="0" smtClean="0"/>
              <a:t>Perspectives from industry (K</a:t>
            </a:r>
            <a:r>
              <a:rPr lang="en-CA" dirty="0" err="1" smtClean="0"/>
              <a:t>eith</a:t>
            </a:r>
            <a:r>
              <a:rPr lang="en-CA" dirty="0" smtClean="0"/>
              <a:t> Murray </a:t>
            </a:r>
            <a:r>
              <a:rPr lang="en-CA" dirty="0"/>
              <a:t>(AFPA</a:t>
            </a:r>
            <a:r>
              <a:rPr lang="en-CA" dirty="0" smtClean="0"/>
              <a:t>)) and </a:t>
            </a:r>
            <a:r>
              <a:rPr lang="en-US" dirty="0" smtClean="0"/>
              <a:t>International colleague</a:t>
            </a:r>
          </a:p>
          <a:p>
            <a:r>
              <a:rPr lang="en-US" dirty="0" smtClean="0"/>
              <a:t>Field day tomorrow to see the research underway first hand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4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Ongoing Communication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143000"/>
            <a:ext cx="3048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Website:</a:t>
            </a:r>
          </a:p>
          <a:p>
            <a:pPr marL="0" indent="0">
              <a:buNone/>
            </a:pPr>
            <a:r>
              <a:rPr lang="en-US" sz="1800" dirty="0" smtClean="0"/>
              <a:t>Paw.forestry.ubc.ca</a:t>
            </a:r>
          </a:p>
          <a:p>
            <a:pPr marL="0" indent="0">
              <a:buNone/>
            </a:pPr>
            <a:r>
              <a:rPr lang="en-US" sz="1800" dirty="0" smtClean="0"/>
              <a:t>Pass: </a:t>
            </a:r>
            <a:r>
              <a:rPr lang="en-CA" sz="1800" smtClean="0"/>
              <a:t>Grizzly!PawInfo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Newsletter </a:t>
            </a:r>
            <a:r>
              <a:rPr lang="en-US" sz="1800" dirty="0" smtClean="0"/>
              <a:t>	</a:t>
            </a:r>
          </a:p>
          <a:p>
            <a:pPr marL="0" indent="0">
              <a:buNone/>
            </a:pPr>
            <a:r>
              <a:rPr lang="en-US" sz="1800" dirty="0" smtClean="0"/>
              <a:t>(Vol 1, 2 sent, 3 about to be)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NSERC reporting 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5" y="1143000"/>
            <a:ext cx="4714875" cy="28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20866"/>
            <a:ext cx="35433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3200400" cy="28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2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Thankyou.</a:t>
            </a:r>
          </a:p>
          <a:p>
            <a:pPr lvl="1"/>
            <a:r>
              <a:rPr lang="en-US" dirty="0" smtClean="0"/>
              <a:t>Please interact with each other and the graduate students.</a:t>
            </a:r>
          </a:p>
          <a:p>
            <a:endParaRPr lang="en-US" dirty="0"/>
          </a:p>
          <a:p>
            <a:r>
              <a:rPr lang="en-US" dirty="0" smtClean="0"/>
              <a:t>Curtis Marr (Project Manager)</a:t>
            </a:r>
          </a:p>
          <a:p>
            <a:pPr lvl="1"/>
            <a:r>
              <a:rPr lang="en-US" dirty="0" smtClean="0"/>
              <a:t>Curtis.marr@ubc.ca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10" descr="http://commons.bcit.ca/appliedresearch/files/2011/10/ns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37" y="5715000"/>
            <a:ext cx="228550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Thank You for Attending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thanks to all attendees for travelling long distances and taking time from their busy schedules</a:t>
            </a:r>
          </a:p>
          <a:p>
            <a:r>
              <a:rPr lang="en-US" dirty="0" smtClean="0"/>
              <a:t>Special thanks to industrial sponsors for attending, both today and tomorrow</a:t>
            </a:r>
          </a:p>
          <a:p>
            <a:r>
              <a:rPr lang="en-US" dirty="0" smtClean="0"/>
              <a:t>FRI Research (leadership, guidance and organization)</a:t>
            </a:r>
          </a:p>
          <a:p>
            <a:r>
              <a:rPr lang="en-US" dirty="0" smtClean="0"/>
              <a:t>University faculty, graduate students and postdocs</a:t>
            </a:r>
          </a:p>
          <a:p>
            <a:r>
              <a:rPr lang="en-US" dirty="0" smtClean="0"/>
              <a:t>Dr </a:t>
            </a:r>
            <a:r>
              <a:rPr lang="en-CA" dirty="0"/>
              <a:t>Frank van </a:t>
            </a:r>
            <a:r>
              <a:rPr lang="en-CA" dirty="0" err="1" smtClean="0"/>
              <a:t>Manen</a:t>
            </a:r>
            <a:r>
              <a:rPr lang="en-CA" dirty="0" smtClean="0"/>
              <a:t> </a:t>
            </a:r>
            <a:r>
              <a:rPr lang="en-CA" dirty="0"/>
              <a:t>(USGS)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658100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16" y="1346119"/>
            <a:ext cx="7315200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What are the temporal and spatial dynamics of fine-scale anthropogenic and non-anthropogenic disturbances </a:t>
            </a:r>
            <a:r>
              <a:rPr lang="en-CA" dirty="0" smtClean="0"/>
              <a:t>and </a:t>
            </a:r>
            <a:r>
              <a:rPr lang="en-CA" dirty="0"/>
              <a:t>can they be characterized across the region</a:t>
            </a:r>
            <a:r>
              <a:rPr lang="en-CA" dirty="0" smtClean="0"/>
              <a:t>?</a:t>
            </a:r>
          </a:p>
          <a:p>
            <a:r>
              <a:rPr lang="en-CA" dirty="0"/>
              <a:t>What are the temporal and spatial dynamics of snow melt and spring flush and how do these interact to affect den emergence and spring habitat use and </a:t>
            </a:r>
            <a:r>
              <a:rPr lang="en-CA" dirty="0" smtClean="0"/>
              <a:t>selection?</a:t>
            </a:r>
          </a:p>
          <a:p>
            <a:r>
              <a:rPr lang="en-US" dirty="0" smtClean="0"/>
              <a:t>Do grizzly </a:t>
            </a:r>
            <a:r>
              <a:rPr lang="en-US" dirty="0"/>
              <a:t>bears provide umbrella effects to other species, supporting their inclusion in a broader biodiversity management </a:t>
            </a:r>
            <a:r>
              <a:rPr lang="en-US" dirty="0" smtClean="0"/>
              <a:t>framework 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4" name="Picture 2" descr="http://paw.sites.olt.ubc.ca/files/2016/09/eth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93" y="2848510"/>
            <a:ext cx="1603375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aw.sites.olt.ubc.ca/files/2016/09/Sean_headshot_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20" y="1143000"/>
            <a:ext cx="1596448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aw.sites.olt.ubc.ca/files/2016/09/Emily_Cicon-300x2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r="19874"/>
          <a:stretch/>
        </p:blipFill>
        <p:spPr bwMode="auto">
          <a:xfrm>
            <a:off x="7442693" y="4580784"/>
            <a:ext cx="1603375" cy="151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90543"/>
            <a:ext cx="6172200" cy="11430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/>
              <a:t>Theme 3A – Behavior and Movement</a:t>
            </a:r>
            <a:br>
              <a:rPr lang="en-US" sz="1800" b="1" dirty="0" smtClean="0"/>
            </a:br>
            <a:r>
              <a:rPr lang="en-US" sz="1800" b="1" dirty="0" smtClean="0"/>
              <a:t>Finer scale analysis focused on individual bear movements</a:t>
            </a:r>
            <a:br>
              <a:rPr lang="en-US" sz="1800" b="1" dirty="0" smtClean="0"/>
            </a:br>
            <a:r>
              <a:rPr lang="en-US" sz="1600" dirty="0" smtClean="0"/>
              <a:t>Can we </a:t>
            </a:r>
            <a:r>
              <a:rPr lang="en-CA" sz="1600" dirty="0" smtClean="0"/>
              <a:t>characterize </a:t>
            </a:r>
            <a:r>
              <a:rPr lang="en-CA" sz="1600" dirty="0"/>
              <a:t>grizzly bear </a:t>
            </a:r>
            <a:r>
              <a:rPr lang="en-CA" sz="1600" dirty="0" smtClean="0"/>
              <a:t>movement  to better understand their response to future changes in the landscape ?</a:t>
            </a:r>
            <a:br>
              <a:rPr lang="en-CA" sz="1600" dirty="0" smtClean="0"/>
            </a:br>
            <a:r>
              <a:rPr lang="en-CA" sz="1600" dirty="0" smtClean="0"/>
              <a:t>Is there a link between bear movement and changes in forest structure due to harvesting, fire and other resource extraction ?</a:t>
            </a:r>
            <a:br>
              <a:rPr lang="en-CA" sz="1600" dirty="0" smtClean="0"/>
            </a:br>
            <a:r>
              <a:rPr lang="en-CA" sz="1600" dirty="0" smtClean="0"/>
              <a:t>What is the link between bear movements, landscape pattern and use, and mortality ?</a:t>
            </a:r>
            <a:br>
              <a:rPr lang="en-CA" sz="1600" dirty="0" smtClean="0"/>
            </a:br>
            <a:r>
              <a:rPr lang="en-CA" sz="1600" dirty="0" smtClean="0"/>
              <a:t>How doe the timing of phenology impact bear food, savaging and mortality ?</a:t>
            </a:r>
            <a:br>
              <a:rPr lang="en-CA" sz="1600" dirty="0" smtClean="0"/>
            </a:br>
            <a:r>
              <a:rPr lang="en-CA" sz="1600" dirty="0" smtClean="0"/>
              <a:t>What thresholds exist between  bear movement and road processes ?</a:t>
            </a:r>
            <a:br>
              <a:rPr lang="en-CA" sz="1600" dirty="0" smtClean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7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Industry Questions to be Addressed</a:t>
            </a:r>
          </a:p>
          <a:p>
            <a:r>
              <a:rPr lang="en-CA" sz="1800" dirty="0"/>
              <a:t>Q4. </a:t>
            </a:r>
            <a:r>
              <a:rPr lang="en-US" sz="1800" dirty="0"/>
              <a:t>Have changing landscape conditions </a:t>
            </a:r>
            <a:r>
              <a:rPr lang="en-US" sz="1800" dirty="0" smtClean="0"/>
              <a:t>resulted </a:t>
            </a:r>
            <a:r>
              <a:rPr lang="en-US" sz="1800" dirty="0"/>
              <a:t>in changes in habitat selection by, and the health of, grizzly bears within the study area? </a:t>
            </a:r>
          </a:p>
          <a:p>
            <a:r>
              <a:rPr lang="en-US" sz="1800" dirty="0" smtClean="0"/>
              <a:t>Q5</a:t>
            </a:r>
            <a:r>
              <a:rPr lang="en-US" sz="1800" dirty="0"/>
              <a:t>. Are </a:t>
            </a:r>
            <a:r>
              <a:rPr lang="en-US" sz="1800" dirty="0" smtClean="0"/>
              <a:t>movement </a:t>
            </a:r>
            <a:r>
              <a:rPr lang="en-US" sz="1800" dirty="0"/>
              <a:t>patterns of </a:t>
            </a:r>
            <a:r>
              <a:rPr lang="en-US" sz="1800" dirty="0" smtClean="0"/>
              <a:t>bears </a:t>
            </a:r>
            <a:r>
              <a:rPr lang="en-US" sz="1800" dirty="0"/>
              <a:t>being impacted by natural resource extraction activities, including the development and use of roads and linear </a:t>
            </a:r>
            <a:r>
              <a:rPr lang="en-US" sz="1800" dirty="0" smtClean="0"/>
              <a:t>features? </a:t>
            </a:r>
          </a:p>
          <a:p>
            <a:r>
              <a:rPr lang="en-US" sz="1800" dirty="0"/>
              <a:t>Q7: Have changing landscape conditions affected grizzly bear mortality risk within the study area?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52" y="152401"/>
            <a:ext cx="336854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Theme 3A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20" y="1253653"/>
            <a:ext cx="7315200" cy="4525963"/>
          </a:xfrm>
        </p:spPr>
        <p:txBody>
          <a:bodyPr>
            <a:noAutofit/>
          </a:bodyPr>
          <a:lstStyle/>
          <a:p>
            <a:r>
              <a:rPr lang="en-CA" sz="2000" dirty="0"/>
              <a:t>Can grizzly bear responses to disturbance, as represented by movement and health, be modeled to allow probabilistic prediction of future movement associated with changes in landscape disturbance and habitat fragmentation?</a:t>
            </a:r>
            <a:endParaRPr lang="en-US" sz="2000" dirty="0"/>
          </a:p>
          <a:p>
            <a:r>
              <a:rPr lang="en-CA" sz="2000" dirty="0"/>
              <a:t>Can grizzly bear movements be related to fine scale changes in forest structure, such as openings, gaps, and vegetation patterns?</a:t>
            </a:r>
            <a:endParaRPr lang="en-US" sz="2000" dirty="0"/>
          </a:p>
          <a:p>
            <a:r>
              <a:rPr lang="en-CA" sz="2000" dirty="0"/>
              <a:t>Can changes in understory phenology, and forest structure at very fine spatial scales be linked to bear movement patterns</a:t>
            </a:r>
            <a:r>
              <a:rPr lang="en-CA" sz="2000" dirty="0" smtClean="0"/>
              <a:t>? </a:t>
            </a:r>
          </a:p>
          <a:p>
            <a:pPr lvl="1"/>
            <a:r>
              <a:rPr lang="en-CA" sz="1200" dirty="0" smtClean="0"/>
              <a:t>(MSc to be filled Y2)</a:t>
            </a:r>
          </a:p>
          <a:p>
            <a:r>
              <a:rPr lang="en-CA" sz="2000" dirty="0"/>
              <a:t>What are the fine scale movement, health and survival responses to cumulative effects that are dynamic in space and time</a:t>
            </a:r>
            <a:r>
              <a:rPr lang="en-CA" sz="2000" dirty="0" smtClean="0"/>
              <a:t>?</a:t>
            </a:r>
          </a:p>
          <a:p>
            <a:pPr marL="742950" lvl="2" indent="-342900"/>
            <a:r>
              <a:rPr lang="en-CA" sz="1200" dirty="0"/>
              <a:t>(MSc to be filled Y2)</a:t>
            </a:r>
          </a:p>
          <a:p>
            <a:r>
              <a:rPr lang="en-CA" sz="2000" dirty="0" smtClean="0"/>
              <a:t>Have </a:t>
            </a:r>
            <a:r>
              <a:rPr lang="en-CA" sz="2000" dirty="0"/>
              <a:t>road density thresholds been effective, and are there improved approaches to understanding the links between road density and bear mortality across the </a:t>
            </a:r>
            <a:r>
              <a:rPr lang="en-CA" sz="2000" dirty="0" err="1"/>
              <a:t>Yellowhead</a:t>
            </a:r>
            <a:r>
              <a:rPr lang="en-CA" sz="2000" dirty="0"/>
              <a:t> ecosystem</a:t>
            </a:r>
            <a:r>
              <a:rPr lang="en-CA" sz="2000" dirty="0" smtClean="0"/>
              <a:t>?</a:t>
            </a:r>
          </a:p>
          <a:p>
            <a:pPr marL="800100" lvl="3" indent="-342900"/>
            <a:r>
              <a:rPr lang="en-CA" sz="1200" dirty="0" smtClean="0"/>
              <a:t>(PDF </a:t>
            </a:r>
            <a:r>
              <a:rPr lang="en-CA" sz="1200" dirty="0"/>
              <a:t>to be filled Y2)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 descr="http://paw.sites.olt.ubc.ca/files/2016/09/Bourbonnais_Grizzly-Paw-pic-300x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06" y="533400"/>
            <a:ext cx="1600200" cy="13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aw.sites.olt.ubc.ca/files/2016/09/brand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4367" r="25032" b="50000"/>
          <a:stretch/>
        </p:blipFill>
        <p:spPr bwMode="auto">
          <a:xfrm>
            <a:off x="7398892" y="1981200"/>
            <a:ext cx="1610902" cy="148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Documents and Settings\ncoops\Desktop\ubcblue_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90995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University of Saskatchew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27" y="4495800"/>
            <a:ext cx="439378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U Alb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U Alber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28" y="1667508"/>
            <a:ext cx="2227014" cy="2240511"/>
          </a:xfrm>
          <a:prstGeom prst="rect">
            <a:avLst/>
          </a:prstGeom>
        </p:spPr>
      </p:pic>
      <p:pic>
        <p:nvPicPr>
          <p:cNvPr id="2060" name="Picture 12" descr="http://www.ece.uvic.ca/~eemp/Logos/UVic_ve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27" y="1792710"/>
            <a:ext cx="1302039" cy="19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876800"/>
            <a:ext cx="3581400" cy="117423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478384"/>
              </p:ext>
            </p:extLst>
          </p:nvPr>
        </p:nvGraphicFramePr>
        <p:xfrm>
          <a:off x="3651647" y="7486650"/>
          <a:ext cx="82272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ackager Shell Object" showAsIcon="1" r:id="rId4" imgW="1097640" imgH="406080" progId="Package">
                  <p:embed/>
                </p:oleObj>
              </mc:Choice>
              <mc:Fallback>
                <p:oleObj name="Packager Shell Object" showAsIcon="1" r:id="rId4" imgW="1097640" imgH="4060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1647" y="7486650"/>
                        <a:ext cx="82272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609600"/>
            <a:ext cx="83629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4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Context for the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Proposal</a:t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Conservation of Grizzly Bears in Western Alberta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Grizzly </a:t>
            </a:r>
            <a:r>
              <a:rPr lang="en-US" sz="2800" dirty="0"/>
              <a:t>bears </a:t>
            </a:r>
            <a:r>
              <a:rPr lang="en-US" sz="2800" dirty="0" smtClean="0"/>
              <a:t>are considered </a:t>
            </a:r>
            <a:r>
              <a:rPr lang="en-US" sz="2800" dirty="0"/>
              <a:t>a threatened species in Alberta </a:t>
            </a:r>
            <a:endParaRPr lang="en-US" sz="2800" dirty="0" smtClean="0"/>
          </a:p>
          <a:p>
            <a:r>
              <a:rPr lang="en-US" sz="2800" dirty="0" smtClean="0"/>
              <a:t>From </a:t>
            </a:r>
            <a:r>
              <a:rPr lang="en-US" sz="2800" dirty="0"/>
              <a:t>a </a:t>
            </a:r>
            <a:r>
              <a:rPr lang="en-US" sz="2800" dirty="0" smtClean="0"/>
              <a:t>management perspective </a:t>
            </a:r>
            <a:r>
              <a:rPr lang="en-US" sz="2800" dirty="0"/>
              <a:t>there is </a:t>
            </a:r>
            <a:r>
              <a:rPr lang="en-US" sz="2800" dirty="0" smtClean="0"/>
              <a:t>uncertainty </a:t>
            </a:r>
            <a:r>
              <a:rPr lang="en-US" sz="2800" dirty="0"/>
              <a:t>about current population levels and how anthropogenic landscape </a:t>
            </a:r>
            <a:r>
              <a:rPr lang="en-US" sz="2800" dirty="0" smtClean="0"/>
              <a:t>change and </a:t>
            </a:r>
            <a:r>
              <a:rPr lang="en-US" sz="2800" dirty="0"/>
              <a:t>human activities have affected grizzly bears in Alberta in the past and into the future.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Within </a:t>
            </a:r>
            <a:r>
              <a:rPr lang="en-US" sz="2400" dirty="0" err="1"/>
              <a:t>Yellowhead</a:t>
            </a:r>
            <a:r>
              <a:rPr lang="en-US" sz="2400" dirty="0"/>
              <a:t> Bear Management </a:t>
            </a:r>
            <a:r>
              <a:rPr lang="en-US" sz="2400" dirty="0" smtClean="0"/>
              <a:t>Area, </a:t>
            </a:r>
            <a:r>
              <a:rPr lang="en-US" sz="2400" dirty="0"/>
              <a:t>the first grizzly bear population unit inventory was in 2004 with the population estimated </a:t>
            </a:r>
            <a:r>
              <a:rPr lang="en-US" sz="2400" dirty="0" smtClean="0"/>
              <a:t>(based on DNA sampling) was 36 bears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 decadal survey was completed by FRI Research (</a:t>
            </a:r>
            <a:r>
              <a:rPr lang="en-US" sz="2400" dirty="0" err="1" smtClean="0"/>
              <a:t>Stenhouse</a:t>
            </a:r>
            <a:r>
              <a:rPr lang="en-US" sz="2400" dirty="0" smtClean="0"/>
              <a:t>) in 2014</a:t>
            </a:r>
            <a:r>
              <a:rPr lang="en-US" sz="2400" dirty="0"/>
              <a:t>, </a:t>
            </a:r>
            <a:r>
              <a:rPr lang="en-US" sz="2400" dirty="0" smtClean="0"/>
              <a:t>with spurred </a:t>
            </a:r>
            <a:r>
              <a:rPr lang="en-US" sz="2400" dirty="0"/>
              <a:t>this proposal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 2014 inventory estimated 71 using DNA in </a:t>
            </a:r>
            <a:r>
              <a:rPr lang="en-US" sz="2400" dirty="0" err="1" smtClean="0"/>
              <a:t>Yellowhead</a:t>
            </a:r>
            <a:r>
              <a:rPr lang="en-US" sz="2400" dirty="0" smtClean="0"/>
              <a:t> BMA indicating a 7% annual population rate increase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This is very encouraging given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the significant resource extraction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and human activity in the area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08" y="4114800"/>
            <a:ext cx="1936992" cy="25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7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10500"/>
          <a:stretch/>
        </p:blipFill>
        <p:spPr bwMode="auto">
          <a:xfrm>
            <a:off x="152401" y="152400"/>
            <a:ext cx="28194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5298" r="4034" b="5290"/>
          <a:stretch/>
        </p:blipFill>
        <p:spPr>
          <a:xfrm>
            <a:off x="2438400" y="1869576"/>
            <a:ext cx="6579512" cy="49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Report concludes that reasons behind the increases are unclear and additional research is needed.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has (and could ) ongoing industrial and human  activity impact  habitat selection, health and mortality of grizzly bears in the region 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2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EA96-1DFD-4B76-B9B8-24FFEE206CE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25286" y="660622"/>
            <a:ext cx="7239000" cy="4749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30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Industry Needs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303837"/>
            <a:ext cx="8229600" cy="10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8 key questions asked by Industry which this proposal aims to address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315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979</Words>
  <Application>Microsoft Office PowerPoint</Application>
  <PresentationFormat>On-screen Show (4:3)</PresentationFormat>
  <Paragraphs>128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PowerPoint Presentation</vt:lpstr>
      <vt:lpstr>Thank You for Attending</vt:lpstr>
      <vt:lpstr>PowerPoint Presentation</vt:lpstr>
      <vt:lpstr>PowerPoint Presentation</vt:lpstr>
      <vt:lpstr>Context for the Proposal  Conservation of Grizzly Bears in Western Alberta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In-kind Support</vt:lpstr>
      <vt:lpstr>Your time is a major commitment.</vt:lpstr>
      <vt:lpstr>Data </vt:lpstr>
      <vt:lpstr>PowerPoint Presentation</vt:lpstr>
      <vt:lpstr>PowerPoint Presentation</vt:lpstr>
      <vt:lpstr>PowerPoint Presentation</vt:lpstr>
      <vt:lpstr>Today</vt:lpstr>
      <vt:lpstr>Ongoing Communication </vt:lpstr>
      <vt:lpstr>PowerPoint Presentation</vt:lpstr>
      <vt:lpstr>PowerPoint Presentation</vt:lpstr>
      <vt:lpstr>PowerPoint Presentation</vt:lpstr>
      <vt:lpstr>Theme 1</vt:lpstr>
      <vt:lpstr>PowerPoint Presentation</vt:lpstr>
      <vt:lpstr>Theme 3A – Behavior and Movement Finer scale analysis focused on individual bear movements Can we characterize grizzly bear movement  to better understand their response to future changes in the landscape ? Is there a link between bear movement and changes in forest structure due to harvesting, fire and other resource extraction ? What is the link between bear movements, landscape pattern and use, and mortality ? How doe the timing of phenology impact bear food, savaging and mortality ? What thresholds exist between  bear movement and road processes ?   </vt:lpstr>
      <vt:lpstr>Theme 3A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</dc:title>
  <dc:creator>Nicholas Coops</dc:creator>
  <cp:lastModifiedBy>Coops, Nicholas</cp:lastModifiedBy>
  <cp:revision>74</cp:revision>
  <cp:lastPrinted>2016-01-22T19:27:41Z</cp:lastPrinted>
  <dcterms:created xsi:type="dcterms:W3CDTF">2014-09-21T20:45:37Z</dcterms:created>
  <dcterms:modified xsi:type="dcterms:W3CDTF">2017-10-10T14:33:01Z</dcterms:modified>
</cp:coreProperties>
</file>